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57" r:id="rId3"/>
    <p:sldId id="277" r:id="rId4"/>
    <p:sldId id="278" r:id="rId5"/>
    <p:sldId id="264" r:id="rId6"/>
    <p:sldId id="260" r:id="rId7"/>
    <p:sldId id="261" r:id="rId8"/>
    <p:sldId id="262" r:id="rId9"/>
    <p:sldId id="266" r:id="rId10"/>
    <p:sldId id="268" r:id="rId11"/>
    <p:sldId id="263" r:id="rId12"/>
    <p:sldId id="265" r:id="rId13"/>
    <p:sldId id="267" r:id="rId14"/>
    <p:sldId id="269" r:id="rId15"/>
    <p:sldId id="270" r:id="rId16"/>
    <p:sldId id="272" r:id="rId17"/>
    <p:sldId id="271" r:id="rId18"/>
    <p:sldId id="273" r:id="rId19"/>
    <p:sldId id="274" r:id="rId20"/>
    <p:sldId id="275" r:id="rId21"/>
    <p:sldId id="276" r:id="rId22"/>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D2F"/>
    <a:srgbClr val="00682F"/>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26" autoAdjust="0"/>
    <p:restoredTop sz="94660"/>
  </p:normalViewPr>
  <p:slideViewPr>
    <p:cSldViewPr>
      <p:cViewPr varScale="1">
        <p:scale>
          <a:sx n="76" d="100"/>
          <a:sy n="76" d="100"/>
        </p:scale>
        <p:origin x="-1637"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6AD921-6BD8-4450-8733-5CC4967331A8}" type="datetimeFigureOut">
              <a:rPr lang="de-DE" smtClean="0"/>
              <a:t>16.11.2020</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C4AF26-9419-4A05-820A-C321022DEE82}" type="slidenum">
              <a:rPr lang="de-DE" smtClean="0"/>
              <a:t>‹Nr.›</a:t>
            </a:fld>
            <a:endParaRPr lang="de-DE"/>
          </a:p>
        </p:txBody>
      </p:sp>
    </p:spTree>
    <p:extLst>
      <p:ext uri="{BB962C8B-B14F-4D97-AF65-F5344CB8AC3E}">
        <p14:creationId xmlns:p14="http://schemas.microsoft.com/office/powerpoint/2010/main" val="2020551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7" name="Gerade Verbindung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el 28"/>
          <p:cNvSpPr>
            <a:spLocks noGrp="1"/>
          </p:cNvSpPr>
          <p:nvPr>
            <p:ph type="ctrTitle"/>
          </p:nvPr>
        </p:nvSpPr>
        <p:spPr>
          <a:xfrm>
            <a:off x="381000" y="4853411"/>
            <a:ext cx="8458200" cy="1222375"/>
          </a:xfrm>
        </p:spPr>
        <p:txBody>
          <a:bodyPr anchor="t"/>
          <a:lstStyle/>
          <a:p>
            <a:r>
              <a:rPr kumimoji="0" lang="de-DE" smtClean="0"/>
              <a:t>Titelmasterformat durch Klicken bearbeiten</a:t>
            </a:r>
            <a:endParaRPr kumimoji="0" lang="en-US"/>
          </a:p>
        </p:txBody>
      </p:sp>
      <p:sp>
        <p:nvSpPr>
          <p:cNvPr id="9" name="Untertitel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smtClean="0"/>
              <a:t>Formatvorlage des Untertitelmasters durch Klicken bearbeiten</a:t>
            </a:r>
            <a:endParaRPr kumimoji="0" lang="en-US"/>
          </a:p>
        </p:txBody>
      </p:sp>
      <p:sp>
        <p:nvSpPr>
          <p:cNvPr id="16" name="Datumsplatzhalter 15"/>
          <p:cNvSpPr>
            <a:spLocks noGrp="1"/>
          </p:cNvSpPr>
          <p:nvPr>
            <p:ph type="dt" sz="half" idx="10"/>
          </p:nvPr>
        </p:nvSpPr>
        <p:spPr/>
        <p:txBody>
          <a:bodyPr/>
          <a:lstStyle/>
          <a:p>
            <a:fld id="{9B47B9DE-785C-4F2A-A42C-4399B9F8A4EB}" type="datetime1">
              <a:rPr lang="de-DE" smtClean="0"/>
              <a:t>16.11.2020</a:t>
            </a:fld>
            <a:endParaRPr lang="de-DE"/>
          </a:p>
        </p:txBody>
      </p:sp>
      <p:sp>
        <p:nvSpPr>
          <p:cNvPr id="2" name="Fußzeilenplatzhalter 1"/>
          <p:cNvSpPr>
            <a:spLocks noGrp="1"/>
          </p:cNvSpPr>
          <p:nvPr>
            <p:ph type="ftr" sz="quarter" idx="11"/>
          </p:nvPr>
        </p:nvSpPr>
        <p:spPr/>
        <p:txBody>
          <a:bodyPr/>
          <a:lstStyle/>
          <a:p>
            <a:r>
              <a:rPr lang="de-DE" smtClean="0"/>
              <a:t>1</a:t>
            </a:r>
            <a:endParaRPr lang="de-DE"/>
          </a:p>
        </p:txBody>
      </p:sp>
      <p:sp>
        <p:nvSpPr>
          <p:cNvPr id="15" name="Foliennummernplatzhalter 14"/>
          <p:cNvSpPr>
            <a:spLocks noGrp="1"/>
          </p:cNvSpPr>
          <p:nvPr>
            <p:ph type="sldNum" sz="quarter" idx="12"/>
          </p:nvPr>
        </p:nvSpPr>
        <p:spPr>
          <a:xfrm>
            <a:off x="8229600" y="6473952"/>
            <a:ext cx="758952" cy="246888"/>
          </a:xfrm>
        </p:spPr>
        <p:txBody>
          <a:bodyPr/>
          <a:lstStyle/>
          <a:p>
            <a:fld id="{EA0C565E-351D-4EC4-85EE-C64F188A5EF2}" type="slidenum">
              <a:rPr lang="de-DE" smtClean="0"/>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D48D4A4E-47A6-4BDA-BE92-9E863D34AB26}" type="datetime1">
              <a:rPr lang="de-DE" smtClean="0"/>
              <a:t>16.11.2020</a:t>
            </a:fld>
            <a:endParaRPr lang="de-DE"/>
          </a:p>
        </p:txBody>
      </p:sp>
      <p:sp>
        <p:nvSpPr>
          <p:cNvPr id="5" name="Fußzeilenplatzhalter 4"/>
          <p:cNvSpPr>
            <a:spLocks noGrp="1"/>
          </p:cNvSpPr>
          <p:nvPr>
            <p:ph type="ftr" sz="quarter" idx="11"/>
          </p:nvPr>
        </p:nvSpPr>
        <p:spPr/>
        <p:txBody>
          <a:bodyPr/>
          <a:lstStyle/>
          <a:p>
            <a:r>
              <a:rPr lang="de-DE" smtClean="0"/>
              <a:t>1</a:t>
            </a:r>
            <a:endParaRPr lang="de-DE"/>
          </a:p>
        </p:txBody>
      </p:sp>
      <p:sp>
        <p:nvSpPr>
          <p:cNvPr id="6" name="Foliennummernplatzhalter 5"/>
          <p:cNvSpPr>
            <a:spLocks noGrp="1"/>
          </p:cNvSpPr>
          <p:nvPr>
            <p:ph type="sldNum" sz="quarter" idx="12"/>
          </p:nvPr>
        </p:nvSpPr>
        <p:spPr/>
        <p:txBody>
          <a:bodyPr/>
          <a:lstStyle/>
          <a:p>
            <a:fld id="{EA0C565E-351D-4EC4-85EE-C64F188A5EF2}" type="slidenum">
              <a:rPr lang="de-DE" smtClean="0"/>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858000" y="549276"/>
            <a:ext cx="1828800" cy="5851525"/>
          </a:xfrm>
        </p:spPr>
        <p:txBody>
          <a:bodyPr vert="eaVer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a:xfrm>
            <a:off x="457200" y="549276"/>
            <a:ext cx="6248400" cy="5851525"/>
          </a:xfrm>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9FA9A447-F02B-4FEA-80B0-BA65B8272913}" type="datetime1">
              <a:rPr lang="de-DE" smtClean="0"/>
              <a:t>16.11.2020</a:t>
            </a:fld>
            <a:endParaRPr lang="de-DE"/>
          </a:p>
        </p:txBody>
      </p:sp>
      <p:sp>
        <p:nvSpPr>
          <p:cNvPr id="5" name="Fußzeilenplatzhalter 4"/>
          <p:cNvSpPr>
            <a:spLocks noGrp="1"/>
          </p:cNvSpPr>
          <p:nvPr>
            <p:ph type="ftr" sz="quarter" idx="11"/>
          </p:nvPr>
        </p:nvSpPr>
        <p:spPr/>
        <p:txBody>
          <a:bodyPr/>
          <a:lstStyle/>
          <a:p>
            <a:r>
              <a:rPr lang="de-DE" smtClean="0"/>
              <a:t>1</a:t>
            </a:r>
            <a:endParaRPr lang="de-DE"/>
          </a:p>
        </p:txBody>
      </p:sp>
      <p:sp>
        <p:nvSpPr>
          <p:cNvPr id="6" name="Foliennummernplatzhalter 5"/>
          <p:cNvSpPr>
            <a:spLocks noGrp="1"/>
          </p:cNvSpPr>
          <p:nvPr>
            <p:ph type="sldNum" sz="quarter" idx="12"/>
          </p:nvPr>
        </p:nvSpPr>
        <p:spPr/>
        <p:txBody>
          <a:bodyPr/>
          <a:lstStyle/>
          <a:p>
            <a:fld id="{EA0C565E-351D-4EC4-85EE-C64F188A5EF2}" type="slidenum">
              <a:rPr lang="de-DE" smtClean="0"/>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2" name="Titel 21"/>
          <p:cNvSpPr>
            <a:spLocks noGrp="1"/>
          </p:cNvSpPr>
          <p:nvPr>
            <p:ph type="title"/>
          </p:nvPr>
        </p:nvSpPr>
        <p:spPr/>
        <p:txBody>
          <a:bodyPr/>
          <a:lstStyle/>
          <a:p>
            <a:r>
              <a:rPr kumimoji="0" lang="de-DE" smtClean="0"/>
              <a:t>Titelmasterformat durch Klicken bearbeiten</a:t>
            </a:r>
            <a:endParaRPr kumimoji="0" lang="en-US"/>
          </a:p>
        </p:txBody>
      </p:sp>
      <p:sp>
        <p:nvSpPr>
          <p:cNvPr id="27" name="Inhaltsplatzhalter 26"/>
          <p:cNvSpPr>
            <a:spLocks noGrp="1"/>
          </p:cNvSpPr>
          <p:nvPr>
            <p:ph idx="1"/>
          </p:nvPr>
        </p:nvSpPr>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25" name="Datumsplatzhalter 24"/>
          <p:cNvSpPr>
            <a:spLocks noGrp="1"/>
          </p:cNvSpPr>
          <p:nvPr>
            <p:ph type="dt" sz="half" idx="10"/>
          </p:nvPr>
        </p:nvSpPr>
        <p:spPr/>
        <p:txBody>
          <a:bodyPr/>
          <a:lstStyle/>
          <a:p>
            <a:fld id="{D03A7450-25CA-44B9-8B62-76EFE6DC0B5D}" type="datetime1">
              <a:rPr lang="de-DE" smtClean="0"/>
              <a:t>16.11.2020</a:t>
            </a:fld>
            <a:endParaRPr lang="de-DE"/>
          </a:p>
        </p:txBody>
      </p:sp>
      <p:sp>
        <p:nvSpPr>
          <p:cNvPr id="19" name="Fußzeilenplatzhalter 18"/>
          <p:cNvSpPr>
            <a:spLocks noGrp="1"/>
          </p:cNvSpPr>
          <p:nvPr>
            <p:ph type="ftr" sz="quarter" idx="11"/>
          </p:nvPr>
        </p:nvSpPr>
        <p:spPr>
          <a:xfrm>
            <a:off x="3581400" y="76200"/>
            <a:ext cx="2895600" cy="288925"/>
          </a:xfrm>
        </p:spPr>
        <p:txBody>
          <a:bodyPr/>
          <a:lstStyle/>
          <a:p>
            <a:r>
              <a:rPr lang="de-DE" smtClean="0"/>
              <a:t>1</a:t>
            </a:r>
            <a:endParaRPr lang="de-DE"/>
          </a:p>
        </p:txBody>
      </p:sp>
      <p:sp>
        <p:nvSpPr>
          <p:cNvPr id="16" name="Foliennummernplatzhalter 15"/>
          <p:cNvSpPr>
            <a:spLocks noGrp="1"/>
          </p:cNvSpPr>
          <p:nvPr>
            <p:ph type="sldNum" sz="quarter" idx="12"/>
          </p:nvPr>
        </p:nvSpPr>
        <p:spPr>
          <a:xfrm>
            <a:off x="8229600" y="6473952"/>
            <a:ext cx="758952" cy="246888"/>
          </a:xfrm>
        </p:spPr>
        <p:txBody>
          <a:bodyPr/>
          <a:lstStyle/>
          <a:p>
            <a:fld id="{EA0C565E-351D-4EC4-85EE-C64F188A5EF2}" type="slidenum">
              <a:rPr lang="de-DE" smtClean="0"/>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Ref idx="1003">
        <a:schemeClr val="bg2"/>
      </p:bgRef>
    </p:bg>
    <p:spTree>
      <p:nvGrpSpPr>
        <p:cNvPr id="1" name=""/>
        <p:cNvGrpSpPr/>
        <p:nvPr/>
      </p:nvGrpSpPr>
      <p:grpSpPr>
        <a:xfrm>
          <a:off x="0" y="0"/>
          <a:ext cx="0" cy="0"/>
          <a:chOff x="0" y="0"/>
          <a:chExt cx="0" cy="0"/>
        </a:xfrm>
      </p:grpSpPr>
      <p:sp>
        <p:nvSpPr>
          <p:cNvPr id="7" name="Gerade Verbindung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platzhalt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smtClean="0"/>
              <a:t>Textmasterformat bearbeiten</a:t>
            </a:r>
          </a:p>
        </p:txBody>
      </p:sp>
      <p:sp>
        <p:nvSpPr>
          <p:cNvPr id="19" name="Datumsplatzhalter 18"/>
          <p:cNvSpPr>
            <a:spLocks noGrp="1"/>
          </p:cNvSpPr>
          <p:nvPr>
            <p:ph type="dt" sz="half" idx="10"/>
          </p:nvPr>
        </p:nvSpPr>
        <p:spPr/>
        <p:txBody>
          <a:bodyPr/>
          <a:lstStyle/>
          <a:p>
            <a:fld id="{21AF53D9-DE37-4EC1-B86F-FA4F3F14FED2}" type="datetime1">
              <a:rPr lang="de-DE" smtClean="0"/>
              <a:t>16.11.2020</a:t>
            </a:fld>
            <a:endParaRPr lang="de-DE"/>
          </a:p>
        </p:txBody>
      </p:sp>
      <p:sp>
        <p:nvSpPr>
          <p:cNvPr id="11" name="Fußzeilenplatzhalter 10"/>
          <p:cNvSpPr>
            <a:spLocks noGrp="1"/>
          </p:cNvSpPr>
          <p:nvPr>
            <p:ph type="ftr" sz="quarter" idx="11"/>
          </p:nvPr>
        </p:nvSpPr>
        <p:spPr/>
        <p:txBody>
          <a:bodyPr/>
          <a:lstStyle/>
          <a:p>
            <a:r>
              <a:rPr lang="de-DE" smtClean="0"/>
              <a:t>1</a:t>
            </a:r>
            <a:endParaRPr lang="de-DE"/>
          </a:p>
        </p:txBody>
      </p:sp>
      <p:sp>
        <p:nvSpPr>
          <p:cNvPr id="16" name="Foliennummernplatzhalter 15"/>
          <p:cNvSpPr>
            <a:spLocks noGrp="1"/>
          </p:cNvSpPr>
          <p:nvPr>
            <p:ph type="sldNum" sz="quarter" idx="12"/>
          </p:nvPr>
        </p:nvSpPr>
        <p:spPr/>
        <p:txBody>
          <a:bodyPr/>
          <a:lstStyle/>
          <a:p>
            <a:fld id="{EA0C565E-351D-4EC4-85EE-C64F188A5EF2}" type="slidenum">
              <a:rPr lang="de-DE" smtClean="0"/>
              <a:t>‹Nr.›</a:t>
            </a:fld>
            <a:endParaRPr lang="de-DE"/>
          </a:p>
        </p:txBody>
      </p:sp>
      <p:sp>
        <p:nvSpPr>
          <p:cNvPr id="8" name="Titel 7"/>
          <p:cNvSpPr>
            <a:spLocks noGrp="1"/>
          </p:cNvSpPr>
          <p:nvPr>
            <p:ph type="title"/>
          </p:nvPr>
        </p:nvSpPr>
        <p:spPr>
          <a:xfrm>
            <a:off x="180475" y="2947085"/>
            <a:ext cx="8686800" cy="1184825"/>
          </a:xfrm>
        </p:spPr>
        <p:txBody>
          <a:bodyPr rtlCol="0" anchor="t"/>
          <a:lstStyle>
            <a:lvl1pPr algn="r">
              <a:defRPr/>
            </a:lvl1pPr>
          </a:lstStyle>
          <a:p>
            <a:r>
              <a:rPr kumimoji="0" lang="de-DE" smtClean="0"/>
              <a:t>Titelmasterformat durch Klicken bearbeiten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0" name="Titel 19"/>
          <p:cNvSpPr>
            <a:spLocks noGrp="1"/>
          </p:cNvSpPr>
          <p:nvPr>
            <p:ph type="title"/>
          </p:nvPr>
        </p:nvSpPr>
        <p:spPr>
          <a:xfrm>
            <a:off x="301752" y="457200"/>
            <a:ext cx="8686800" cy="841248"/>
          </a:xfrm>
        </p:spPr>
        <p:txBody>
          <a:bodyPr/>
          <a:lstStyle/>
          <a:p>
            <a:r>
              <a:rPr kumimoji="0" lang="de-DE" smtClean="0"/>
              <a:t>Titelmasterformat durch Klicken bearbeiten</a:t>
            </a:r>
            <a:endParaRPr kumimoji="0" lang="en-US"/>
          </a:p>
        </p:txBody>
      </p:sp>
      <p:sp>
        <p:nvSpPr>
          <p:cNvPr id="14" name="Inhaltsplatzhalt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13" name="Inhaltsplatzhalt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21" name="Datumsplatzhalter 20"/>
          <p:cNvSpPr>
            <a:spLocks noGrp="1"/>
          </p:cNvSpPr>
          <p:nvPr>
            <p:ph type="dt" sz="half" idx="10"/>
          </p:nvPr>
        </p:nvSpPr>
        <p:spPr/>
        <p:txBody>
          <a:bodyPr/>
          <a:lstStyle/>
          <a:p>
            <a:fld id="{34FFFB70-C921-445F-8056-162E8591E18F}" type="datetime1">
              <a:rPr lang="de-DE" smtClean="0"/>
              <a:t>16.11.2020</a:t>
            </a:fld>
            <a:endParaRPr lang="de-DE"/>
          </a:p>
        </p:txBody>
      </p:sp>
      <p:sp>
        <p:nvSpPr>
          <p:cNvPr id="10" name="Fußzeilenplatzhalter 9"/>
          <p:cNvSpPr>
            <a:spLocks noGrp="1"/>
          </p:cNvSpPr>
          <p:nvPr>
            <p:ph type="ftr" sz="quarter" idx="11"/>
          </p:nvPr>
        </p:nvSpPr>
        <p:spPr/>
        <p:txBody>
          <a:bodyPr/>
          <a:lstStyle/>
          <a:p>
            <a:r>
              <a:rPr lang="de-DE" smtClean="0"/>
              <a:t>1</a:t>
            </a:r>
            <a:endParaRPr lang="de-DE"/>
          </a:p>
        </p:txBody>
      </p:sp>
      <p:sp>
        <p:nvSpPr>
          <p:cNvPr id="31" name="Foliennummernplatzhalter 30"/>
          <p:cNvSpPr>
            <a:spLocks noGrp="1"/>
          </p:cNvSpPr>
          <p:nvPr>
            <p:ph type="sldNum" sz="quarter" idx="12"/>
          </p:nvPr>
        </p:nvSpPr>
        <p:spPr/>
        <p:txBody>
          <a:bodyPr/>
          <a:lstStyle/>
          <a:p>
            <a:fld id="{EA0C565E-351D-4EC4-85EE-C64F188A5EF2}" type="slidenum">
              <a:rPr lang="de-DE" smtClean="0"/>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9" name="Titel 28"/>
          <p:cNvSpPr>
            <a:spLocks noGrp="1"/>
          </p:cNvSpPr>
          <p:nvPr>
            <p:ph type="title"/>
          </p:nvPr>
        </p:nvSpPr>
        <p:spPr>
          <a:xfrm>
            <a:off x="304800" y="5410200"/>
            <a:ext cx="8610600" cy="882650"/>
          </a:xfrm>
        </p:spPr>
        <p:txBody>
          <a:bodyPr anchor="ctr"/>
          <a:lstStyle>
            <a:lvl1pPr>
              <a:defRPr/>
            </a:lvl1pPr>
          </a:lstStyle>
          <a:p>
            <a:r>
              <a:rPr kumimoji="0" lang="de-DE" smtClean="0"/>
              <a:t>Titelmasterformat durch Klicken bearbeiten</a:t>
            </a:r>
            <a:endParaRPr kumimoji="0" lang="en-US"/>
          </a:p>
        </p:txBody>
      </p:sp>
      <p:sp>
        <p:nvSpPr>
          <p:cNvPr id="13" name="Textplatzhalt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25" name="Textplatzhalt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4" name="Inhaltsplatzhalt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28" name="Inhaltsplatzhalt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10" name="Datumsplatzhalter 9"/>
          <p:cNvSpPr>
            <a:spLocks noGrp="1"/>
          </p:cNvSpPr>
          <p:nvPr>
            <p:ph type="dt" sz="half" idx="10"/>
          </p:nvPr>
        </p:nvSpPr>
        <p:spPr/>
        <p:txBody>
          <a:bodyPr/>
          <a:lstStyle/>
          <a:p>
            <a:fld id="{EA94439D-4FE1-464D-9FA5-24ECC8B7CE72}" type="datetime1">
              <a:rPr lang="de-DE" smtClean="0"/>
              <a:t>16.11.2020</a:t>
            </a:fld>
            <a:endParaRPr lang="de-DE"/>
          </a:p>
        </p:txBody>
      </p:sp>
      <p:sp>
        <p:nvSpPr>
          <p:cNvPr id="6" name="Fußzeilenplatzhalter 5"/>
          <p:cNvSpPr>
            <a:spLocks noGrp="1"/>
          </p:cNvSpPr>
          <p:nvPr>
            <p:ph type="ftr" sz="quarter" idx="11"/>
          </p:nvPr>
        </p:nvSpPr>
        <p:spPr/>
        <p:txBody>
          <a:bodyPr/>
          <a:lstStyle/>
          <a:p>
            <a:r>
              <a:rPr lang="de-DE" smtClean="0"/>
              <a:t>1</a:t>
            </a:r>
            <a:endParaRPr lang="de-DE"/>
          </a:p>
        </p:txBody>
      </p:sp>
      <p:sp>
        <p:nvSpPr>
          <p:cNvPr id="7" name="Foliennummernplatzhalter 6"/>
          <p:cNvSpPr>
            <a:spLocks noGrp="1"/>
          </p:cNvSpPr>
          <p:nvPr>
            <p:ph type="sldNum" sz="quarter" idx="12"/>
          </p:nvPr>
        </p:nvSpPr>
        <p:spPr>
          <a:xfrm>
            <a:off x="8229600" y="6477000"/>
            <a:ext cx="762000" cy="246888"/>
          </a:xfrm>
        </p:spPr>
        <p:txBody>
          <a:bodyPr/>
          <a:lstStyle/>
          <a:p>
            <a:fld id="{EA0C565E-351D-4EC4-85EE-C64F188A5EF2}" type="slidenum">
              <a:rPr lang="de-DE" smtClean="0"/>
              <a:t>‹Nr.›</a:t>
            </a:fld>
            <a:endParaRPr lang="de-DE"/>
          </a:p>
        </p:txBody>
      </p:sp>
      <p:sp>
        <p:nvSpPr>
          <p:cNvPr id="11" name="Gerade Verbindung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30" name="Titel 29"/>
          <p:cNvSpPr>
            <a:spLocks noGrp="1"/>
          </p:cNvSpPr>
          <p:nvPr>
            <p:ph type="title"/>
          </p:nvPr>
        </p:nvSpPr>
        <p:spPr>
          <a:xfrm>
            <a:off x="301752" y="457200"/>
            <a:ext cx="8686800" cy="841248"/>
          </a:xfrm>
        </p:spPr>
        <p:txBody>
          <a:bodyPr/>
          <a:lstStyle/>
          <a:p>
            <a:r>
              <a:rPr kumimoji="0" lang="de-DE" smtClean="0"/>
              <a:t>Titelmasterformat durch Klicken bearbeiten</a:t>
            </a:r>
            <a:endParaRPr kumimoji="0" lang="en-US"/>
          </a:p>
        </p:txBody>
      </p:sp>
      <p:sp>
        <p:nvSpPr>
          <p:cNvPr id="12" name="Datumsplatzhalter 11"/>
          <p:cNvSpPr>
            <a:spLocks noGrp="1"/>
          </p:cNvSpPr>
          <p:nvPr>
            <p:ph type="dt" sz="half" idx="10"/>
          </p:nvPr>
        </p:nvSpPr>
        <p:spPr/>
        <p:txBody>
          <a:bodyPr/>
          <a:lstStyle/>
          <a:p>
            <a:fld id="{04674AFE-727F-4CA3-AA18-C80B869F66D5}" type="datetime1">
              <a:rPr lang="de-DE" smtClean="0"/>
              <a:t>16.11.2020</a:t>
            </a:fld>
            <a:endParaRPr lang="de-DE"/>
          </a:p>
        </p:txBody>
      </p:sp>
      <p:sp>
        <p:nvSpPr>
          <p:cNvPr id="21" name="Fußzeilenplatzhalter 20"/>
          <p:cNvSpPr>
            <a:spLocks noGrp="1"/>
          </p:cNvSpPr>
          <p:nvPr>
            <p:ph type="ftr" sz="quarter" idx="11"/>
          </p:nvPr>
        </p:nvSpPr>
        <p:spPr/>
        <p:txBody>
          <a:bodyPr/>
          <a:lstStyle/>
          <a:p>
            <a:r>
              <a:rPr lang="de-DE" smtClean="0"/>
              <a:t>1</a:t>
            </a:r>
            <a:endParaRPr lang="de-DE"/>
          </a:p>
        </p:txBody>
      </p:sp>
      <p:sp>
        <p:nvSpPr>
          <p:cNvPr id="6" name="Foliennummernplatzhalter 5"/>
          <p:cNvSpPr>
            <a:spLocks noGrp="1"/>
          </p:cNvSpPr>
          <p:nvPr>
            <p:ph type="sldNum" sz="quarter" idx="12"/>
          </p:nvPr>
        </p:nvSpPr>
        <p:spPr/>
        <p:txBody>
          <a:bodyPr/>
          <a:lstStyle/>
          <a:p>
            <a:fld id="{EA0C565E-351D-4EC4-85EE-C64F188A5EF2}" type="slidenum">
              <a:rPr lang="de-DE" smtClean="0"/>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3" name="Datumsplatzhalter 2"/>
          <p:cNvSpPr>
            <a:spLocks noGrp="1"/>
          </p:cNvSpPr>
          <p:nvPr>
            <p:ph type="dt" sz="half" idx="10"/>
          </p:nvPr>
        </p:nvSpPr>
        <p:spPr/>
        <p:txBody>
          <a:bodyPr/>
          <a:lstStyle/>
          <a:p>
            <a:fld id="{E012A059-600B-4CA8-9B6A-DC59751A0DE8}" type="datetime1">
              <a:rPr lang="de-DE" smtClean="0"/>
              <a:t>16.11.2020</a:t>
            </a:fld>
            <a:endParaRPr lang="de-DE"/>
          </a:p>
        </p:txBody>
      </p:sp>
      <p:sp>
        <p:nvSpPr>
          <p:cNvPr id="24" name="Fußzeilenplatzhalter 23"/>
          <p:cNvSpPr>
            <a:spLocks noGrp="1"/>
          </p:cNvSpPr>
          <p:nvPr>
            <p:ph type="ftr" sz="quarter" idx="11"/>
          </p:nvPr>
        </p:nvSpPr>
        <p:spPr/>
        <p:txBody>
          <a:bodyPr/>
          <a:lstStyle/>
          <a:p>
            <a:r>
              <a:rPr lang="de-DE" smtClean="0"/>
              <a:t>1</a:t>
            </a:r>
            <a:endParaRPr lang="de-DE"/>
          </a:p>
        </p:txBody>
      </p:sp>
      <p:sp>
        <p:nvSpPr>
          <p:cNvPr id="7" name="Foliennummernplatzhalter 6"/>
          <p:cNvSpPr>
            <a:spLocks noGrp="1"/>
          </p:cNvSpPr>
          <p:nvPr>
            <p:ph type="sldNum" sz="quarter" idx="12"/>
          </p:nvPr>
        </p:nvSpPr>
        <p:spPr/>
        <p:txBody>
          <a:bodyPr/>
          <a:lstStyle/>
          <a:p>
            <a:fld id="{EA0C565E-351D-4EC4-85EE-C64F188A5EF2}" type="slidenum">
              <a:rPr lang="de-DE" smtClean="0"/>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8" name="Gerade Verbindung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el 11"/>
          <p:cNvSpPr>
            <a:spLocks noGrp="1"/>
          </p:cNvSpPr>
          <p:nvPr>
            <p:ph type="title"/>
          </p:nvPr>
        </p:nvSpPr>
        <p:spPr>
          <a:xfrm>
            <a:off x="457200" y="5486400"/>
            <a:ext cx="8458200" cy="520700"/>
          </a:xfrm>
        </p:spPr>
        <p:txBody>
          <a:bodyPr anchor="ctr"/>
          <a:lstStyle>
            <a:lvl1pPr algn="l">
              <a:buNone/>
              <a:defRPr sz="2000" b="1"/>
            </a:lvl1pPr>
          </a:lstStyle>
          <a:p>
            <a:r>
              <a:rPr kumimoji="0" lang="de-DE" smtClean="0"/>
              <a:t>Titelmasterformat durch Klicken bearbeiten</a:t>
            </a:r>
            <a:endParaRPr kumimoji="0" lang="en-US"/>
          </a:p>
        </p:txBody>
      </p:sp>
      <p:sp>
        <p:nvSpPr>
          <p:cNvPr id="26" name="Textplatzhalt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de-DE" smtClean="0"/>
              <a:t>Textmasterformat bearbeiten</a:t>
            </a:r>
          </a:p>
        </p:txBody>
      </p:sp>
      <p:sp>
        <p:nvSpPr>
          <p:cNvPr id="14" name="Inhaltsplatzhalt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25" name="Datumsplatzhalter 24"/>
          <p:cNvSpPr>
            <a:spLocks noGrp="1"/>
          </p:cNvSpPr>
          <p:nvPr>
            <p:ph type="dt" sz="half" idx="10"/>
          </p:nvPr>
        </p:nvSpPr>
        <p:spPr/>
        <p:txBody>
          <a:bodyPr/>
          <a:lstStyle/>
          <a:p>
            <a:fld id="{CEE5DF7A-2B3A-48B0-8DAB-E1BD8E7BE01E}" type="datetime1">
              <a:rPr lang="de-DE" smtClean="0"/>
              <a:t>16.11.2020</a:t>
            </a:fld>
            <a:endParaRPr lang="de-DE"/>
          </a:p>
        </p:txBody>
      </p:sp>
      <p:sp>
        <p:nvSpPr>
          <p:cNvPr id="29" name="Fußzeilenplatzhalter 28"/>
          <p:cNvSpPr>
            <a:spLocks noGrp="1"/>
          </p:cNvSpPr>
          <p:nvPr>
            <p:ph type="ftr" sz="quarter" idx="11"/>
          </p:nvPr>
        </p:nvSpPr>
        <p:spPr/>
        <p:txBody>
          <a:bodyPr/>
          <a:lstStyle/>
          <a:p>
            <a:r>
              <a:rPr lang="de-DE" smtClean="0"/>
              <a:t>1</a:t>
            </a:r>
            <a:endParaRPr lang="de-DE"/>
          </a:p>
        </p:txBody>
      </p:sp>
      <p:sp>
        <p:nvSpPr>
          <p:cNvPr id="7" name="Foliennummernplatzhalter 6"/>
          <p:cNvSpPr>
            <a:spLocks noGrp="1"/>
          </p:cNvSpPr>
          <p:nvPr>
            <p:ph type="sldNum" sz="quarter" idx="12"/>
          </p:nvPr>
        </p:nvSpPr>
        <p:spPr/>
        <p:txBody>
          <a:bodyPr/>
          <a:lstStyle/>
          <a:p>
            <a:fld id="{EA0C565E-351D-4EC4-85EE-C64F188A5EF2}" type="slidenum">
              <a:rPr lang="de-DE" smtClean="0"/>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13" name="Bildplatzhalt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de-DE" smtClean="0"/>
              <a:t>Bild durch Klicken auf Symbol hinzufügen</a:t>
            </a:r>
            <a:endParaRPr kumimoji="0" lang="en-US" dirty="0"/>
          </a:p>
        </p:txBody>
      </p:sp>
      <p:sp>
        <p:nvSpPr>
          <p:cNvPr id="7" name="Datumsplatzhalter 6"/>
          <p:cNvSpPr>
            <a:spLocks noGrp="1"/>
          </p:cNvSpPr>
          <p:nvPr>
            <p:ph type="dt" sz="half" idx="10"/>
          </p:nvPr>
        </p:nvSpPr>
        <p:spPr/>
        <p:txBody>
          <a:bodyPr/>
          <a:lstStyle/>
          <a:p>
            <a:fld id="{27D4EBC1-6278-41FC-9680-3D55EDD7A96B}" type="datetime1">
              <a:rPr lang="de-DE" smtClean="0"/>
              <a:t>16.11.2020</a:t>
            </a:fld>
            <a:endParaRPr lang="de-DE"/>
          </a:p>
        </p:txBody>
      </p:sp>
      <p:sp>
        <p:nvSpPr>
          <p:cNvPr id="5" name="Fußzeilenplatzhalter 4"/>
          <p:cNvSpPr>
            <a:spLocks noGrp="1"/>
          </p:cNvSpPr>
          <p:nvPr>
            <p:ph type="ftr" sz="quarter" idx="11"/>
          </p:nvPr>
        </p:nvSpPr>
        <p:spPr/>
        <p:txBody>
          <a:bodyPr/>
          <a:lstStyle/>
          <a:p>
            <a:r>
              <a:rPr lang="de-DE" smtClean="0"/>
              <a:t>1</a:t>
            </a:r>
            <a:endParaRPr lang="de-DE"/>
          </a:p>
        </p:txBody>
      </p:sp>
      <p:sp>
        <p:nvSpPr>
          <p:cNvPr id="31" name="Foliennummernplatzhalter 30"/>
          <p:cNvSpPr>
            <a:spLocks noGrp="1"/>
          </p:cNvSpPr>
          <p:nvPr>
            <p:ph type="sldNum" sz="quarter" idx="12"/>
          </p:nvPr>
        </p:nvSpPr>
        <p:spPr/>
        <p:txBody>
          <a:bodyPr/>
          <a:lstStyle/>
          <a:p>
            <a:fld id="{EA0C565E-351D-4EC4-85EE-C64F188A5EF2}" type="slidenum">
              <a:rPr lang="de-DE" smtClean="0"/>
              <a:t>‹Nr.›</a:t>
            </a:fld>
            <a:endParaRPr lang="de-DE"/>
          </a:p>
        </p:txBody>
      </p:sp>
      <p:sp>
        <p:nvSpPr>
          <p:cNvPr id="17" name="Titel 16"/>
          <p:cNvSpPr>
            <a:spLocks noGrp="1"/>
          </p:cNvSpPr>
          <p:nvPr>
            <p:ph type="title"/>
          </p:nvPr>
        </p:nvSpPr>
        <p:spPr>
          <a:xfrm>
            <a:off x="381000" y="4993760"/>
            <a:ext cx="5867400" cy="522288"/>
          </a:xfrm>
        </p:spPr>
        <p:txBody>
          <a:bodyPr anchor="ctr"/>
          <a:lstStyle>
            <a:lvl1pPr algn="l">
              <a:buNone/>
              <a:defRPr sz="2000" b="1"/>
            </a:lvl1pPr>
          </a:lstStyle>
          <a:p>
            <a:r>
              <a:rPr kumimoji="0" lang="de-DE" smtClean="0"/>
              <a:t>Titelmasterformat durch Klicken bearbeiten</a:t>
            </a:r>
            <a:endParaRPr kumimoji="0" lang="en-US"/>
          </a:p>
        </p:txBody>
      </p:sp>
      <p:sp>
        <p:nvSpPr>
          <p:cNvPr id="26" name="Textplatzhalt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de-DE" smtClean="0"/>
              <a:t>Textmasterformat bearbeiten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Gerade Verbindung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platzhalt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de-DE" smtClean="0"/>
              <a:t>Textmasterformat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
        <p:nvSpPr>
          <p:cNvPr id="11" name="Datumsplatzhalt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3C7C2820-8E3A-4622-9E59-4B9FF6D322B4}" type="datetime1">
              <a:rPr lang="de-DE" smtClean="0"/>
              <a:t>16.11.2020</a:t>
            </a:fld>
            <a:endParaRPr lang="de-DE"/>
          </a:p>
        </p:txBody>
      </p:sp>
      <p:sp>
        <p:nvSpPr>
          <p:cNvPr id="28" name="Fußzeilenplatzhalt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r>
              <a:rPr lang="de-DE" smtClean="0"/>
              <a:t>1</a:t>
            </a:r>
            <a:endParaRPr lang="de-DE"/>
          </a:p>
        </p:txBody>
      </p:sp>
      <p:sp>
        <p:nvSpPr>
          <p:cNvPr id="5" name="Foliennummernplatzhalt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EA0C565E-351D-4EC4-85EE-C64F188A5EF2}" type="slidenum">
              <a:rPr lang="de-DE" smtClean="0"/>
              <a:t>‹Nr.›</a:t>
            </a:fld>
            <a:endParaRPr lang="de-DE"/>
          </a:p>
        </p:txBody>
      </p:sp>
      <p:sp>
        <p:nvSpPr>
          <p:cNvPr id="10" name="Titelplatzhalter 9"/>
          <p:cNvSpPr>
            <a:spLocks noGrp="1"/>
          </p:cNvSpPr>
          <p:nvPr>
            <p:ph type="title"/>
          </p:nvPr>
        </p:nvSpPr>
        <p:spPr>
          <a:xfrm>
            <a:off x="304800" y="457200"/>
            <a:ext cx="8686800" cy="838200"/>
          </a:xfrm>
          <a:prstGeom prst="rect">
            <a:avLst/>
          </a:prstGeom>
        </p:spPr>
        <p:txBody>
          <a:bodyPr vert="horz" anchor="ctr">
            <a:normAutofit/>
          </a:bodyPr>
          <a:lstStyle/>
          <a:p>
            <a:r>
              <a:rPr kumimoji="0" lang="de-DE" smtClean="0"/>
              <a:t>Titelmasterformat durch Klicken bearbeiten</a:t>
            </a:r>
            <a:endParaRPr kumimoji="0" lang="en-US"/>
          </a:p>
        </p:txBody>
      </p:sp>
      <p:sp>
        <p:nvSpPr>
          <p:cNvPr id="9" name="Gerade Verbindung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Gerade Verbindung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323528" y="908720"/>
            <a:ext cx="8458200" cy="936104"/>
          </a:xfrm>
        </p:spPr>
        <p:txBody>
          <a:bodyPr/>
          <a:lstStyle/>
          <a:p>
            <a:pPr algn="ctr"/>
            <a:r>
              <a:rPr lang="de-DE" b="1" dirty="0" smtClean="0">
                <a:solidFill>
                  <a:srgbClr val="0070C0"/>
                </a:solidFill>
              </a:rPr>
              <a:t>S </a:t>
            </a:r>
            <a:r>
              <a:rPr lang="de-DE" b="1" dirty="0" smtClean="0">
                <a:solidFill>
                  <a:srgbClr val="0070C0"/>
                </a:solidFill>
              </a:rPr>
              <a:t>e l b s t b i l d</a:t>
            </a:r>
            <a:endParaRPr lang="de-DE" b="1" dirty="0">
              <a:solidFill>
                <a:srgbClr val="0070C0"/>
              </a:solidFill>
            </a:endParaRPr>
          </a:p>
        </p:txBody>
      </p:sp>
      <p:sp>
        <p:nvSpPr>
          <p:cNvPr id="3" name="Untertitel 2"/>
          <p:cNvSpPr>
            <a:spLocks noGrp="1"/>
          </p:cNvSpPr>
          <p:nvPr>
            <p:ph type="subTitle" idx="1"/>
          </p:nvPr>
        </p:nvSpPr>
        <p:spPr>
          <a:xfrm>
            <a:off x="395536" y="2204864"/>
            <a:ext cx="8314184" cy="914400"/>
          </a:xfrm>
        </p:spPr>
        <p:txBody>
          <a:bodyPr>
            <a:normAutofit/>
          </a:bodyPr>
          <a:lstStyle/>
          <a:p>
            <a:pPr algn="ctr"/>
            <a:r>
              <a:rPr lang="de-DE" sz="3200" b="1" spc="300" dirty="0" smtClean="0">
                <a:solidFill>
                  <a:srgbClr val="00B050"/>
                </a:solidFill>
              </a:rPr>
              <a:t>Das Selbstbild prägt die Persönlichkeit</a:t>
            </a:r>
            <a:endParaRPr lang="de-DE" sz="3200" b="1" spc="300" dirty="0">
              <a:solidFill>
                <a:srgbClr val="00B050"/>
              </a:solidFill>
            </a:endParaRPr>
          </a:p>
        </p:txBody>
      </p:sp>
      <p:sp>
        <p:nvSpPr>
          <p:cNvPr id="5" name="Foliennummernplatzhalter 4"/>
          <p:cNvSpPr>
            <a:spLocks noGrp="1"/>
          </p:cNvSpPr>
          <p:nvPr>
            <p:ph type="sldNum" sz="quarter" idx="12"/>
          </p:nvPr>
        </p:nvSpPr>
        <p:spPr>
          <a:xfrm>
            <a:off x="4211960" y="6381328"/>
            <a:ext cx="758952" cy="246888"/>
          </a:xfrm>
        </p:spPr>
        <p:txBody>
          <a:bodyPr/>
          <a:lstStyle/>
          <a:p>
            <a:fld id="{EA0C565E-351D-4EC4-85EE-C64F188A5EF2}" type="slidenum">
              <a:rPr lang="de-DE" sz="2400" b="1" smtClean="0">
                <a:solidFill>
                  <a:schemeClr val="tx1"/>
                </a:solidFill>
              </a:rPr>
              <a:t>1</a:t>
            </a:fld>
            <a:endParaRPr lang="de-DE" sz="2400" b="1" dirty="0">
              <a:solidFill>
                <a:schemeClr val="tx1"/>
              </a:solidFill>
            </a:endParaRPr>
          </a:p>
        </p:txBody>
      </p:sp>
      <p:sp>
        <p:nvSpPr>
          <p:cNvPr id="6" name="Textfeld 5"/>
          <p:cNvSpPr txBox="1"/>
          <p:nvPr/>
        </p:nvSpPr>
        <p:spPr>
          <a:xfrm>
            <a:off x="899592" y="5085184"/>
            <a:ext cx="7704856" cy="461665"/>
          </a:xfrm>
          <a:prstGeom prst="rect">
            <a:avLst/>
          </a:prstGeom>
          <a:noFill/>
        </p:spPr>
        <p:txBody>
          <a:bodyPr wrap="square" rtlCol="0">
            <a:spAutoFit/>
          </a:bodyPr>
          <a:lstStyle/>
          <a:p>
            <a:r>
              <a:rPr lang="de-DE" sz="2400" b="1" dirty="0" smtClean="0"/>
              <a:t>Kurzvortrag Gilde Freudenstadt am 7. November 2020 </a:t>
            </a:r>
            <a:endParaRPr lang="de-DE" sz="2400" b="1" dirty="0"/>
          </a:p>
        </p:txBody>
      </p:sp>
    </p:spTree>
    <p:extLst>
      <p:ext uri="{BB962C8B-B14F-4D97-AF65-F5344CB8AC3E}">
        <p14:creationId xmlns:p14="http://schemas.microsoft.com/office/powerpoint/2010/main" val="9071729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79512" y="457200"/>
            <a:ext cx="8809040" cy="841248"/>
          </a:xfrm>
        </p:spPr>
        <p:txBody>
          <a:bodyPr/>
          <a:lstStyle/>
          <a:p>
            <a:r>
              <a:rPr lang="de-DE" b="1" spc="300" dirty="0">
                <a:solidFill>
                  <a:srgbClr val="0070C0"/>
                </a:solidFill>
                <a:effectLst/>
              </a:rPr>
              <a:t>Selbstbild - Fremdbild - Analyse</a:t>
            </a:r>
            <a:endParaRPr lang="de-DE" spc="300" dirty="0">
              <a:solidFill>
                <a:srgbClr val="0070C0"/>
              </a:solidFill>
            </a:endParaRPr>
          </a:p>
        </p:txBody>
      </p:sp>
      <p:sp>
        <p:nvSpPr>
          <p:cNvPr id="3" name="Fußzeilenplatzhalter 2"/>
          <p:cNvSpPr>
            <a:spLocks noGrp="1"/>
          </p:cNvSpPr>
          <p:nvPr>
            <p:ph type="ftr" sz="quarter" idx="11"/>
          </p:nvPr>
        </p:nvSpPr>
        <p:spPr/>
        <p:txBody>
          <a:bodyPr/>
          <a:lstStyle/>
          <a:p>
            <a:r>
              <a:rPr lang="de-DE" smtClean="0"/>
              <a:t>1</a:t>
            </a:r>
            <a:endParaRPr lang="de-DE"/>
          </a:p>
        </p:txBody>
      </p:sp>
      <p:sp>
        <p:nvSpPr>
          <p:cNvPr id="4" name="Foliennummernplatzhalter 3"/>
          <p:cNvSpPr>
            <a:spLocks noGrp="1"/>
          </p:cNvSpPr>
          <p:nvPr>
            <p:ph type="sldNum" sz="quarter" idx="12"/>
          </p:nvPr>
        </p:nvSpPr>
        <p:spPr>
          <a:xfrm>
            <a:off x="4067944" y="6165304"/>
            <a:ext cx="762000" cy="244475"/>
          </a:xfrm>
        </p:spPr>
        <p:txBody>
          <a:bodyPr/>
          <a:lstStyle/>
          <a:p>
            <a:fld id="{EA0C565E-351D-4EC4-85EE-C64F188A5EF2}" type="slidenum">
              <a:rPr lang="de-DE" sz="1800" smtClean="0">
                <a:solidFill>
                  <a:schemeClr val="tx1"/>
                </a:solidFill>
              </a:rPr>
              <a:t>10</a:t>
            </a:fld>
            <a:endParaRPr lang="de-DE" sz="1800" dirty="0">
              <a:solidFill>
                <a:schemeClr val="tx1"/>
              </a:solidFill>
            </a:endParaRPr>
          </a:p>
        </p:txBody>
      </p:sp>
      <p:sp>
        <p:nvSpPr>
          <p:cNvPr id="5" name="Textfeld 4"/>
          <p:cNvSpPr txBox="1"/>
          <p:nvPr/>
        </p:nvSpPr>
        <p:spPr>
          <a:xfrm>
            <a:off x="611560" y="1556792"/>
            <a:ext cx="7776864" cy="3539430"/>
          </a:xfrm>
          <a:prstGeom prst="rect">
            <a:avLst/>
          </a:prstGeom>
          <a:noFill/>
        </p:spPr>
        <p:txBody>
          <a:bodyPr wrap="square" rtlCol="0">
            <a:spAutoFit/>
          </a:bodyPr>
          <a:lstStyle/>
          <a:p>
            <a:r>
              <a:rPr lang="de-DE" sz="2800" b="1" dirty="0"/>
              <a:t>Wie andere uns bewerten, hängt natürlich auch von ihren Erfahrungen und Erwartungen an uns ab. Jemand hat vielleicht ein positives Fremdbild von uns, weil wir ihn oder sie an jemanden erinnern, der </a:t>
            </a:r>
            <a:r>
              <a:rPr lang="de-DE" sz="2800" b="1" dirty="0" smtClean="0"/>
              <a:t> uns/ihm sympathisch ist</a:t>
            </a:r>
            <a:r>
              <a:rPr lang="de-DE" sz="2800" b="1" dirty="0"/>
              <a:t>. Aber egal, ob das Fremdbild anderer von uns negativ ist oder nicht mit dem Selbstbild übereinstimmt, ist es sinnvoll, sich damit auseinanderzusetzen.</a:t>
            </a:r>
          </a:p>
        </p:txBody>
      </p:sp>
    </p:spTree>
    <p:extLst>
      <p:ext uri="{BB962C8B-B14F-4D97-AF65-F5344CB8AC3E}">
        <p14:creationId xmlns:p14="http://schemas.microsoft.com/office/powerpoint/2010/main" val="26831214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01752" y="457200"/>
            <a:ext cx="8158680" cy="841248"/>
          </a:xfrm>
        </p:spPr>
        <p:txBody>
          <a:bodyPr/>
          <a:lstStyle/>
          <a:p>
            <a:pPr algn="ctr"/>
            <a:r>
              <a:rPr lang="de-DE" b="1" spc="600" dirty="0">
                <a:solidFill>
                  <a:srgbClr val="0070C0"/>
                </a:solidFill>
                <a:effectLst/>
              </a:rPr>
              <a:t>Selbsteinschätzung</a:t>
            </a:r>
            <a:endParaRPr lang="de-DE" spc="600" dirty="0">
              <a:solidFill>
                <a:srgbClr val="0070C0"/>
              </a:solidFill>
            </a:endParaRPr>
          </a:p>
        </p:txBody>
      </p:sp>
      <p:sp>
        <p:nvSpPr>
          <p:cNvPr id="4" name="Foliennummernplatzhalter 3"/>
          <p:cNvSpPr>
            <a:spLocks noGrp="1"/>
          </p:cNvSpPr>
          <p:nvPr>
            <p:ph type="sldNum" sz="quarter" idx="12"/>
          </p:nvPr>
        </p:nvSpPr>
        <p:spPr>
          <a:xfrm>
            <a:off x="4139952" y="6237312"/>
            <a:ext cx="762000" cy="244475"/>
          </a:xfrm>
        </p:spPr>
        <p:txBody>
          <a:bodyPr/>
          <a:lstStyle/>
          <a:p>
            <a:fld id="{EA0C565E-351D-4EC4-85EE-C64F188A5EF2}" type="slidenum">
              <a:rPr lang="de-DE" sz="1800" smtClean="0">
                <a:solidFill>
                  <a:schemeClr val="tx1"/>
                </a:solidFill>
              </a:rPr>
              <a:t>11</a:t>
            </a:fld>
            <a:endParaRPr lang="de-DE" sz="1800" dirty="0">
              <a:solidFill>
                <a:schemeClr val="tx1"/>
              </a:solidFill>
            </a:endParaRPr>
          </a:p>
        </p:txBody>
      </p:sp>
      <p:sp>
        <p:nvSpPr>
          <p:cNvPr id="5" name="Textfeld 4"/>
          <p:cNvSpPr txBox="1"/>
          <p:nvPr/>
        </p:nvSpPr>
        <p:spPr>
          <a:xfrm>
            <a:off x="755576" y="1628800"/>
            <a:ext cx="7848872" cy="3108543"/>
          </a:xfrm>
          <a:prstGeom prst="rect">
            <a:avLst/>
          </a:prstGeom>
          <a:noFill/>
        </p:spPr>
        <p:txBody>
          <a:bodyPr wrap="square" rtlCol="0">
            <a:spAutoFit/>
          </a:bodyPr>
          <a:lstStyle/>
          <a:p>
            <a:r>
              <a:rPr lang="de-DE" sz="2800" b="1" dirty="0"/>
              <a:t>Selbsteinschätzung ist die Fähigkeit, die eigene Person im Hinblick </a:t>
            </a:r>
            <a:r>
              <a:rPr lang="de-DE" sz="2800" b="1" dirty="0" smtClean="0"/>
              <a:t>auf seine </a:t>
            </a:r>
            <a:r>
              <a:rPr lang="de-DE" sz="2800" b="1" dirty="0"/>
              <a:t>Fähigkeiten, Talente, Möglichkeiten – aber auch Fehler, </a:t>
            </a:r>
            <a:r>
              <a:rPr lang="de-DE" sz="2800" b="1" dirty="0" smtClean="0"/>
              <a:t> Schwächen </a:t>
            </a:r>
            <a:r>
              <a:rPr lang="de-DE" sz="2800" b="1" dirty="0"/>
              <a:t>und Grenzen realistisch selbst einzuschätzen</a:t>
            </a:r>
            <a:r>
              <a:rPr lang="de-DE" sz="2800" b="1" dirty="0" smtClean="0"/>
              <a:t>. Dazu </a:t>
            </a:r>
            <a:r>
              <a:rPr lang="de-DE" sz="2800" b="1" dirty="0"/>
              <a:t>ist oft auch der Abgleich mit der Fremdeinschätzung und das regelmäßige (ungeschönte) Feedback durch andere erforderlich.</a:t>
            </a:r>
          </a:p>
        </p:txBody>
      </p:sp>
    </p:spTree>
    <p:extLst>
      <p:ext uri="{BB962C8B-B14F-4D97-AF65-F5344CB8AC3E}">
        <p14:creationId xmlns:p14="http://schemas.microsoft.com/office/powerpoint/2010/main" val="35494419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404664"/>
            <a:ext cx="8686800" cy="841248"/>
          </a:xfrm>
        </p:spPr>
        <p:txBody>
          <a:bodyPr/>
          <a:lstStyle/>
          <a:p>
            <a:pPr algn="ctr"/>
            <a:r>
              <a:rPr lang="de-DE" b="1" spc="600" dirty="0" smtClean="0">
                <a:solidFill>
                  <a:srgbClr val="0070C0"/>
                </a:solidFill>
              </a:rPr>
              <a:t>Stabiles </a:t>
            </a:r>
            <a:r>
              <a:rPr lang="de-DE" b="1" dirty="0" smtClean="0">
                <a:solidFill>
                  <a:srgbClr val="0070C0"/>
                </a:solidFill>
              </a:rPr>
              <a:t> </a:t>
            </a:r>
            <a:r>
              <a:rPr lang="de-DE" b="1" spc="600" dirty="0" smtClean="0">
                <a:solidFill>
                  <a:srgbClr val="0070C0"/>
                </a:solidFill>
              </a:rPr>
              <a:t>Selbstbild</a:t>
            </a:r>
            <a:endParaRPr lang="de-DE" b="1" spc="600" dirty="0">
              <a:solidFill>
                <a:srgbClr val="0070C0"/>
              </a:solidFill>
            </a:endParaRPr>
          </a:p>
        </p:txBody>
      </p:sp>
      <p:sp>
        <p:nvSpPr>
          <p:cNvPr id="4" name="Foliennummernplatzhalter 3"/>
          <p:cNvSpPr>
            <a:spLocks noGrp="1"/>
          </p:cNvSpPr>
          <p:nvPr>
            <p:ph type="sldNum" sz="quarter" idx="12"/>
          </p:nvPr>
        </p:nvSpPr>
        <p:spPr>
          <a:xfrm>
            <a:off x="4299012" y="6381328"/>
            <a:ext cx="762000" cy="244475"/>
          </a:xfrm>
        </p:spPr>
        <p:txBody>
          <a:bodyPr/>
          <a:lstStyle/>
          <a:p>
            <a:fld id="{EA0C565E-351D-4EC4-85EE-C64F188A5EF2}" type="slidenum">
              <a:rPr lang="de-DE" sz="1800" smtClean="0">
                <a:solidFill>
                  <a:schemeClr val="tx1"/>
                </a:solidFill>
              </a:rPr>
              <a:t>12</a:t>
            </a:fld>
            <a:endParaRPr lang="de-DE" sz="1800" dirty="0">
              <a:solidFill>
                <a:schemeClr val="tx1"/>
              </a:solidFill>
            </a:endParaRPr>
          </a:p>
        </p:txBody>
      </p:sp>
      <p:sp>
        <p:nvSpPr>
          <p:cNvPr id="6" name="Textfeld 5"/>
          <p:cNvSpPr txBox="1"/>
          <p:nvPr/>
        </p:nvSpPr>
        <p:spPr>
          <a:xfrm>
            <a:off x="467544" y="1484784"/>
            <a:ext cx="8424936" cy="4216539"/>
          </a:xfrm>
          <a:prstGeom prst="rect">
            <a:avLst/>
          </a:prstGeom>
          <a:noFill/>
        </p:spPr>
        <p:txBody>
          <a:bodyPr wrap="square" rtlCol="0">
            <a:spAutoFit/>
          </a:bodyPr>
          <a:lstStyle/>
          <a:p>
            <a:r>
              <a:rPr lang="de-DE" sz="2800" b="1" dirty="0">
                <a:solidFill>
                  <a:srgbClr val="006D2F"/>
                </a:solidFill>
              </a:rPr>
              <a:t>Wenn unser Selbstbild in Ordnung ist, dann prallen negative Bemerkungen unserer Mitmenschen an uns ab und wir sind nicht mehr verletzbar und sensibel</a:t>
            </a:r>
            <a:r>
              <a:rPr lang="de-DE" sz="2800" b="1" dirty="0" smtClean="0">
                <a:solidFill>
                  <a:srgbClr val="006D2F"/>
                </a:solidFill>
              </a:rPr>
              <a:t>.</a:t>
            </a:r>
            <a:r>
              <a:rPr lang="de-DE" sz="2800" b="1" dirty="0" smtClean="0"/>
              <a:t/>
            </a:r>
            <a:br>
              <a:rPr lang="de-DE" sz="2800" b="1" dirty="0" smtClean="0"/>
            </a:br>
            <a:endParaRPr lang="de-DE" sz="1600" b="1" dirty="0" smtClean="0"/>
          </a:p>
          <a:p>
            <a:r>
              <a:rPr lang="de-DE" sz="2800" b="1" dirty="0"/>
              <a:t>Das Selbstbild bezeichnet die Vorstellung über die eigene Person. Sie steht im Vergleich zum idealisierten Wunschbild und umfasst Eindrücke über eigene Charakterzüge und die Persönlichkeit. Durch das Selbstbild was wir von uns haben, wird unser Denken, Fühlen und Handeln beeinflusst</a:t>
            </a:r>
            <a:endParaRPr lang="de-DE" sz="2800" b="1" dirty="0" smtClean="0"/>
          </a:p>
        </p:txBody>
      </p:sp>
    </p:spTree>
    <p:extLst>
      <p:ext uri="{BB962C8B-B14F-4D97-AF65-F5344CB8AC3E}">
        <p14:creationId xmlns:p14="http://schemas.microsoft.com/office/powerpoint/2010/main" val="17602459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spc="600" dirty="0" smtClean="0">
                <a:solidFill>
                  <a:srgbClr val="0070C0"/>
                </a:solidFill>
              </a:rPr>
              <a:t>Selbstdarstellung</a:t>
            </a:r>
            <a:endParaRPr lang="de-DE" spc="600" dirty="0">
              <a:solidFill>
                <a:srgbClr val="0070C0"/>
              </a:solidFill>
            </a:endParaRPr>
          </a:p>
        </p:txBody>
      </p:sp>
      <p:sp>
        <p:nvSpPr>
          <p:cNvPr id="3" name="Fußzeilenplatzhalter 2"/>
          <p:cNvSpPr>
            <a:spLocks noGrp="1"/>
          </p:cNvSpPr>
          <p:nvPr>
            <p:ph type="ftr" sz="quarter" idx="11"/>
          </p:nvPr>
        </p:nvSpPr>
        <p:spPr/>
        <p:txBody>
          <a:bodyPr/>
          <a:lstStyle/>
          <a:p>
            <a:r>
              <a:rPr lang="de-DE" smtClean="0"/>
              <a:t>1</a:t>
            </a:r>
            <a:endParaRPr lang="de-DE"/>
          </a:p>
        </p:txBody>
      </p:sp>
      <p:sp>
        <p:nvSpPr>
          <p:cNvPr id="4" name="Foliennummernplatzhalter 3"/>
          <p:cNvSpPr>
            <a:spLocks noGrp="1"/>
          </p:cNvSpPr>
          <p:nvPr>
            <p:ph type="sldNum" sz="quarter" idx="12"/>
          </p:nvPr>
        </p:nvSpPr>
        <p:spPr>
          <a:xfrm>
            <a:off x="4154996" y="6093296"/>
            <a:ext cx="762000" cy="244475"/>
          </a:xfrm>
        </p:spPr>
        <p:txBody>
          <a:bodyPr/>
          <a:lstStyle/>
          <a:p>
            <a:fld id="{EA0C565E-351D-4EC4-85EE-C64F188A5EF2}" type="slidenum">
              <a:rPr lang="de-DE" sz="1800" smtClean="0">
                <a:solidFill>
                  <a:schemeClr val="tx1"/>
                </a:solidFill>
              </a:rPr>
              <a:t>13</a:t>
            </a:fld>
            <a:endParaRPr lang="de-DE" sz="1800" dirty="0">
              <a:solidFill>
                <a:schemeClr val="tx1"/>
              </a:solidFill>
            </a:endParaRPr>
          </a:p>
        </p:txBody>
      </p:sp>
      <p:sp>
        <p:nvSpPr>
          <p:cNvPr id="5" name="Textfeld 4"/>
          <p:cNvSpPr txBox="1"/>
          <p:nvPr/>
        </p:nvSpPr>
        <p:spPr>
          <a:xfrm>
            <a:off x="899592" y="1268760"/>
            <a:ext cx="7200800" cy="4678204"/>
          </a:xfrm>
          <a:prstGeom prst="rect">
            <a:avLst/>
          </a:prstGeom>
          <a:noFill/>
        </p:spPr>
        <p:txBody>
          <a:bodyPr wrap="square" rtlCol="0">
            <a:spAutoFit/>
          </a:bodyPr>
          <a:lstStyle/>
          <a:p>
            <a:r>
              <a:rPr lang="de-DE" sz="2800" b="1" dirty="0"/>
              <a:t>In der Selbstdarstellung präsentieren wir uns in der Regel anders, als uns das Selbstbild vorgibt</a:t>
            </a:r>
            <a:r>
              <a:rPr lang="de-DE" b="1" dirty="0" smtClean="0"/>
              <a:t>.</a:t>
            </a:r>
          </a:p>
          <a:p>
            <a:endParaRPr lang="de-DE" sz="1050" b="1" dirty="0" smtClean="0"/>
          </a:p>
          <a:p>
            <a:r>
              <a:rPr lang="de-DE" sz="2800" b="1" dirty="0" smtClean="0"/>
              <a:t>Dies geschieht </a:t>
            </a:r>
          </a:p>
          <a:p>
            <a:pPr marL="285750" indent="-285750">
              <a:buFont typeface="Arial" panose="020B0604020202020204" pitchFamily="34" charset="0"/>
              <a:buChar char="•"/>
            </a:pPr>
            <a:r>
              <a:rPr lang="de-DE" sz="2800" b="1" dirty="0" smtClean="0"/>
              <a:t>In der Familie </a:t>
            </a:r>
          </a:p>
          <a:p>
            <a:pPr marL="285750" indent="-285750">
              <a:buFont typeface="Arial" panose="020B0604020202020204" pitchFamily="34" charset="0"/>
              <a:buChar char="•"/>
            </a:pPr>
            <a:r>
              <a:rPr lang="de-DE" sz="2800" b="1" dirty="0" smtClean="0"/>
              <a:t>Im Beruf</a:t>
            </a:r>
          </a:p>
          <a:p>
            <a:pPr marL="285750" indent="-285750">
              <a:buFont typeface="Arial" panose="020B0604020202020204" pitchFamily="34" charset="0"/>
              <a:buChar char="•"/>
            </a:pPr>
            <a:r>
              <a:rPr lang="de-DE" sz="2800" b="1" dirty="0" smtClean="0"/>
              <a:t>Gegenüber Fremden</a:t>
            </a:r>
          </a:p>
          <a:p>
            <a:pPr marL="285750" indent="-285750">
              <a:buFont typeface="Arial" panose="020B0604020202020204" pitchFamily="34" charset="0"/>
              <a:buChar char="•"/>
            </a:pPr>
            <a:r>
              <a:rPr lang="de-DE" sz="2800" b="1" dirty="0"/>
              <a:t>Gegenüber </a:t>
            </a:r>
            <a:r>
              <a:rPr lang="de-DE" sz="2800" b="1" dirty="0" smtClean="0"/>
              <a:t>Freunden</a:t>
            </a:r>
          </a:p>
          <a:p>
            <a:pPr marL="285750" indent="-285750">
              <a:buFont typeface="Arial" panose="020B0604020202020204" pitchFamily="34" charset="0"/>
              <a:buChar char="•"/>
            </a:pPr>
            <a:r>
              <a:rPr lang="de-DE" sz="2800" b="1" dirty="0" smtClean="0"/>
              <a:t>Oder auch je nach Anforderungen, die an uns gestellt werden</a:t>
            </a:r>
            <a:endParaRPr lang="de-DE" sz="2800" b="1" dirty="0"/>
          </a:p>
        </p:txBody>
      </p:sp>
    </p:spTree>
    <p:extLst>
      <p:ext uri="{BB962C8B-B14F-4D97-AF65-F5344CB8AC3E}">
        <p14:creationId xmlns:p14="http://schemas.microsoft.com/office/powerpoint/2010/main" val="30043142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37662" y="404664"/>
            <a:ext cx="8686800" cy="841248"/>
          </a:xfrm>
        </p:spPr>
        <p:txBody>
          <a:bodyPr/>
          <a:lstStyle/>
          <a:p>
            <a:pPr algn="ctr"/>
            <a:r>
              <a:rPr lang="de-DE" b="1" spc="600" dirty="0" smtClean="0">
                <a:solidFill>
                  <a:srgbClr val="0070C0"/>
                </a:solidFill>
              </a:rPr>
              <a:t>Selbstwertgefühl</a:t>
            </a:r>
            <a:endParaRPr lang="de-DE" b="1" spc="600" dirty="0">
              <a:solidFill>
                <a:srgbClr val="0070C0"/>
              </a:solidFill>
            </a:endParaRPr>
          </a:p>
        </p:txBody>
      </p:sp>
      <p:sp>
        <p:nvSpPr>
          <p:cNvPr id="3" name="Fußzeilenplatzhalter 2"/>
          <p:cNvSpPr>
            <a:spLocks noGrp="1"/>
          </p:cNvSpPr>
          <p:nvPr>
            <p:ph type="ftr" sz="quarter" idx="11"/>
          </p:nvPr>
        </p:nvSpPr>
        <p:spPr/>
        <p:txBody>
          <a:bodyPr/>
          <a:lstStyle/>
          <a:p>
            <a:r>
              <a:rPr lang="de-DE" smtClean="0"/>
              <a:t>1</a:t>
            </a:r>
            <a:endParaRPr lang="de-DE"/>
          </a:p>
        </p:txBody>
      </p:sp>
      <p:sp>
        <p:nvSpPr>
          <p:cNvPr id="4" name="Foliennummernplatzhalter 3"/>
          <p:cNvSpPr>
            <a:spLocks noGrp="1"/>
          </p:cNvSpPr>
          <p:nvPr>
            <p:ph type="sldNum" sz="quarter" idx="12"/>
          </p:nvPr>
        </p:nvSpPr>
        <p:spPr>
          <a:xfrm>
            <a:off x="3758952" y="6381328"/>
            <a:ext cx="762000" cy="244475"/>
          </a:xfrm>
        </p:spPr>
        <p:txBody>
          <a:bodyPr/>
          <a:lstStyle/>
          <a:p>
            <a:fld id="{EA0C565E-351D-4EC4-85EE-C64F188A5EF2}" type="slidenum">
              <a:rPr lang="de-DE" sz="1600" smtClean="0">
                <a:solidFill>
                  <a:schemeClr val="tx1"/>
                </a:solidFill>
              </a:rPr>
              <a:t>14</a:t>
            </a:fld>
            <a:endParaRPr lang="de-DE" sz="1600" dirty="0">
              <a:solidFill>
                <a:schemeClr val="tx1"/>
              </a:solidFill>
            </a:endParaRPr>
          </a:p>
        </p:txBody>
      </p:sp>
      <p:sp>
        <p:nvSpPr>
          <p:cNvPr id="5" name="Textfeld 4"/>
          <p:cNvSpPr txBox="1"/>
          <p:nvPr/>
        </p:nvSpPr>
        <p:spPr>
          <a:xfrm>
            <a:off x="440074" y="1492460"/>
            <a:ext cx="3580583" cy="830997"/>
          </a:xfrm>
          <a:prstGeom prst="rect">
            <a:avLst/>
          </a:prstGeom>
          <a:noFill/>
        </p:spPr>
        <p:txBody>
          <a:bodyPr wrap="square" rtlCol="0">
            <a:spAutoFit/>
          </a:bodyPr>
          <a:lstStyle/>
          <a:p>
            <a:pPr algn="ctr"/>
            <a:r>
              <a:rPr lang="de-DE" sz="2400" b="1" dirty="0" smtClean="0"/>
              <a:t>Die drei Säulen des Selbstwertgefühls</a:t>
            </a:r>
            <a:endParaRPr lang="de-DE" sz="2400" b="1" dirty="0"/>
          </a:p>
        </p:txBody>
      </p:sp>
      <p:sp>
        <p:nvSpPr>
          <p:cNvPr id="6" name="Rechteck 5"/>
          <p:cNvSpPr/>
          <p:nvPr/>
        </p:nvSpPr>
        <p:spPr>
          <a:xfrm>
            <a:off x="337662" y="2658096"/>
            <a:ext cx="3960440" cy="2934916"/>
          </a:xfrm>
          <a:prstGeom prst="rect">
            <a:avLst/>
          </a:prstGeom>
          <a:solidFill>
            <a:srgbClr val="FFCCCC"/>
          </a:solidFill>
          <a:ln/>
        </p:spPr>
        <p:style>
          <a:lnRef idx="2">
            <a:schemeClr val="dk1"/>
          </a:lnRef>
          <a:fillRef idx="1">
            <a:schemeClr val="lt1"/>
          </a:fillRef>
          <a:effectRef idx="0">
            <a:schemeClr val="dk1"/>
          </a:effectRef>
          <a:fontRef idx="minor">
            <a:schemeClr val="dk1"/>
          </a:fontRef>
        </p:style>
        <p:txBody>
          <a:bodyPr vert="vert" rtlCol="0" anchor="ctr"/>
          <a:lstStyle/>
          <a:p>
            <a:pPr algn="ctr"/>
            <a:r>
              <a:rPr lang="de-DE" dirty="0">
                <a:solidFill>
                  <a:schemeClr val="tx1"/>
                </a:solidFill>
              </a:rPr>
              <a:t>Selbstvertrauen</a:t>
            </a:r>
          </a:p>
        </p:txBody>
      </p:sp>
      <p:sp>
        <p:nvSpPr>
          <p:cNvPr id="7" name="Rechteck 6"/>
          <p:cNvSpPr/>
          <p:nvPr/>
        </p:nvSpPr>
        <p:spPr>
          <a:xfrm>
            <a:off x="625694" y="2736105"/>
            <a:ext cx="3384376" cy="43378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p:cNvSpPr/>
          <p:nvPr/>
        </p:nvSpPr>
        <p:spPr>
          <a:xfrm>
            <a:off x="916059" y="3180602"/>
            <a:ext cx="584318" cy="194425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Rechteck 8"/>
          <p:cNvSpPr/>
          <p:nvPr/>
        </p:nvSpPr>
        <p:spPr>
          <a:xfrm>
            <a:off x="2063478" y="3171345"/>
            <a:ext cx="529981" cy="19442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p:cNvSpPr/>
          <p:nvPr/>
        </p:nvSpPr>
        <p:spPr>
          <a:xfrm>
            <a:off x="3147214" y="3180602"/>
            <a:ext cx="504056" cy="195350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Textfeld 10"/>
          <p:cNvSpPr txBox="1"/>
          <p:nvPr/>
        </p:nvSpPr>
        <p:spPr>
          <a:xfrm>
            <a:off x="763229" y="2769784"/>
            <a:ext cx="3109307" cy="400110"/>
          </a:xfrm>
          <a:prstGeom prst="rect">
            <a:avLst/>
          </a:prstGeom>
          <a:noFill/>
        </p:spPr>
        <p:txBody>
          <a:bodyPr wrap="square" rtlCol="0">
            <a:spAutoFit/>
          </a:bodyPr>
          <a:lstStyle/>
          <a:p>
            <a:pPr algn="ctr"/>
            <a:r>
              <a:rPr lang="de-DE" sz="2000" b="1" spc="100" dirty="0" smtClean="0"/>
              <a:t>Das Selbstwertgefühl</a:t>
            </a:r>
            <a:endParaRPr lang="de-DE" sz="2000" b="1" spc="100" dirty="0"/>
          </a:p>
        </p:txBody>
      </p:sp>
      <p:sp>
        <p:nvSpPr>
          <p:cNvPr id="12" name="Rechteck 11"/>
          <p:cNvSpPr/>
          <p:nvPr/>
        </p:nvSpPr>
        <p:spPr>
          <a:xfrm>
            <a:off x="492265" y="5143401"/>
            <a:ext cx="3528392" cy="2880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Textfeld 12"/>
          <p:cNvSpPr txBox="1"/>
          <p:nvPr/>
        </p:nvSpPr>
        <p:spPr>
          <a:xfrm>
            <a:off x="977385" y="3348282"/>
            <a:ext cx="461665" cy="1510135"/>
          </a:xfrm>
          <a:prstGeom prst="rect">
            <a:avLst/>
          </a:prstGeom>
          <a:noFill/>
        </p:spPr>
        <p:txBody>
          <a:bodyPr vert="vert" wrap="square" rtlCol="0">
            <a:spAutoFit/>
          </a:bodyPr>
          <a:lstStyle/>
          <a:p>
            <a:r>
              <a:rPr lang="de-DE" dirty="0" smtClean="0"/>
              <a:t>Selbstliebe</a:t>
            </a:r>
            <a:endParaRPr lang="de-DE" dirty="0"/>
          </a:p>
        </p:txBody>
      </p:sp>
      <p:sp>
        <p:nvSpPr>
          <p:cNvPr id="14" name="Textfeld 13"/>
          <p:cNvSpPr txBox="1"/>
          <p:nvPr/>
        </p:nvSpPr>
        <p:spPr>
          <a:xfrm>
            <a:off x="3208398" y="3180603"/>
            <a:ext cx="461665" cy="2003589"/>
          </a:xfrm>
          <a:prstGeom prst="rect">
            <a:avLst/>
          </a:prstGeom>
          <a:noFill/>
        </p:spPr>
        <p:txBody>
          <a:bodyPr vert="vert" wrap="square" rtlCol="0">
            <a:spAutoFit/>
          </a:bodyPr>
          <a:lstStyle/>
          <a:p>
            <a:r>
              <a:rPr lang="de-DE" dirty="0" smtClean="0"/>
              <a:t>Selbstbewusstsein</a:t>
            </a:r>
            <a:endParaRPr lang="de-DE" dirty="0"/>
          </a:p>
        </p:txBody>
      </p:sp>
      <p:sp>
        <p:nvSpPr>
          <p:cNvPr id="15" name="Textfeld 14"/>
          <p:cNvSpPr txBox="1"/>
          <p:nvPr/>
        </p:nvSpPr>
        <p:spPr>
          <a:xfrm>
            <a:off x="1462214" y="5115405"/>
            <a:ext cx="1730089" cy="369332"/>
          </a:xfrm>
          <a:prstGeom prst="rect">
            <a:avLst/>
          </a:prstGeom>
          <a:noFill/>
        </p:spPr>
        <p:txBody>
          <a:bodyPr wrap="none" rtlCol="0">
            <a:noAutofit/>
          </a:bodyPr>
          <a:lstStyle/>
          <a:p>
            <a:r>
              <a:rPr lang="de-DE" spc="200" dirty="0" smtClean="0"/>
              <a:t>Das </a:t>
            </a:r>
            <a:r>
              <a:rPr lang="de-DE" b="1" spc="200" dirty="0" smtClean="0"/>
              <a:t>Fundament</a:t>
            </a:r>
            <a:endParaRPr lang="de-DE" b="1" spc="200" dirty="0"/>
          </a:p>
        </p:txBody>
      </p:sp>
      <p:sp>
        <p:nvSpPr>
          <p:cNvPr id="16" name="Textfeld 15"/>
          <p:cNvSpPr txBox="1"/>
          <p:nvPr/>
        </p:nvSpPr>
        <p:spPr>
          <a:xfrm>
            <a:off x="4342526" y="1412776"/>
            <a:ext cx="4680520" cy="4893647"/>
          </a:xfrm>
          <a:prstGeom prst="rect">
            <a:avLst/>
          </a:prstGeom>
          <a:noFill/>
        </p:spPr>
        <p:txBody>
          <a:bodyPr wrap="square" rtlCol="0">
            <a:spAutoFit/>
          </a:bodyPr>
          <a:lstStyle/>
          <a:p>
            <a:r>
              <a:rPr lang="de-DE" sz="2400" b="1" dirty="0" smtClean="0"/>
              <a:t>Innere </a:t>
            </a:r>
            <a:r>
              <a:rPr lang="de-DE" sz="2400" b="1" dirty="0"/>
              <a:t>Stärke hat jeder Mensch von Geburt an. Sie bezeichnet die psychische Widerstandsfähigkeit, schwierige Situationen, Lebenskrisen und Belastungsphasen zu meistern</a:t>
            </a:r>
            <a:r>
              <a:rPr lang="de-DE" sz="2400" b="1" dirty="0" smtClean="0"/>
              <a:t>. </a:t>
            </a:r>
            <a:r>
              <a:rPr lang="de-DE" sz="2400" b="1" dirty="0"/>
              <a:t>Im Laufe unseres Lebens wird diese innere Stärke immer wieder auf die Probe gestellt. Sie unterstützt uns dabei, Krisen oder schwierige Situationen zu meistern und oft sogar noch gestärkt aus ihnen hervorzugehen</a:t>
            </a:r>
            <a:r>
              <a:rPr lang="de-DE" sz="2400" b="1" dirty="0" smtClean="0"/>
              <a:t>.</a:t>
            </a:r>
            <a:endParaRPr lang="de-DE" b="1" dirty="0"/>
          </a:p>
        </p:txBody>
      </p:sp>
    </p:spTree>
    <p:extLst>
      <p:ext uri="{BB962C8B-B14F-4D97-AF65-F5344CB8AC3E}">
        <p14:creationId xmlns:p14="http://schemas.microsoft.com/office/powerpoint/2010/main" val="32200203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42744" y="404664"/>
            <a:ext cx="8686800" cy="841248"/>
          </a:xfrm>
        </p:spPr>
        <p:txBody>
          <a:bodyPr/>
          <a:lstStyle/>
          <a:p>
            <a:pPr algn="ctr"/>
            <a:r>
              <a:rPr lang="de-DE" b="1" spc="600" dirty="0" smtClean="0">
                <a:solidFill>
                  <a:srgbClr val="0070C0"/>
                </a:solidFill>
              </a:rPr>
              <a:t>Selbstvertrauen</a:t>
            </a:r>
            <a:endParaRPr lang="de-DE" b="1" spc="600" dirty="0">
              <a:solidFill>
                <a:srgbClr val="0070C0"/>
              </a:solidFill>
            </a:endParaRPr>
          </a:p>
        </p:txBody>
      </p:sp>
      <p:sp>
        <p:nvSpPr>
          <p:cNvPr id="3" name="Fußzeilenplatzhalter 2"/>
          <p:cNvSpPr>
            <a:spLocks noGrp="1"/>
          </p:cNvSpPr>
          <p:nvPr>
            <p:ph type="ftr" sz="quarter" idx="11"/>
          </p:nvPr>
        </p:nvSpPr>
        <p:spPr/>
        <p:txBody>
          <a:bodyPr/>
          <a:lstStyle/>
          <a:p>
            <a:r>
              <a:rPr lang="de-DE" smtClean="0"/>
              <a:t>1</a:t>
            </a:r>
            <a:endParaRPr lang="de-DE"/>
          </a:p>
        </p:txBody>
      </p:sp>
      <p:sp>
        <p:nvSpPr>
          <p:cNvPr id="4" name="Foliennummernplatzhalter 3"/>
          <p:cNvSpPr>
            <a:spLocks noGrp="1"/>
          </p:cNvSpPr>
          <p:nvPr>
            <p:ph type="sldNum" sz="quarter" idx="12"/>
          </p:nvPr>
        </p:nvSpPr>
        <p:spPr>
          <a:xfrm>
            <a:off x="4067944" y="6387723"/>
            <a:ext cx="762000" cy="244475"/>
          </a:xfrm>
        </p:spPr>
        <p:txBody>
          <a:bodyPr/>
          <a:lstStyle/>
          <a:p>
            <a:fld id="{EA0C565E-351D-4EC4-85EE-C64F188A5EF2}" type="slidenum">
              <a:rPr lang="de-DE" sz="1800" smtClean="0">
                <a:solidFill>
                  <a:schemeClr val="tx1"/>
                </a:solidFill>
              </a:rPr>
              <a:t>15</a:t>
            </a:fld>
            <a:endParaRPr lang="de-DE" sz="1800" dirty="0">
              <a:solidFill>
                <a:schemeClr val="tx1"/>
              </a:solidFill>
            </a:endParaRPr>
          </a:p>
        </p:txBody>
      </p:sp>
      <p:sp>
        <p:nvSpPr>
          <p:cNvPr id="5" name="Textfeld 4"/>
          <p:cNvSpPr txBox="1"/>
          <p:nvPr/>
        </p:nvSpPr>
        <p:spPr>
          <a:xfrm>
            <a:off x="517692" y="1484784"/>
            <a:ext cx="8136904" cy="4401205"/>
          </a:xfrm>
          <a:prstGeom prst="rect">
            <a:avLst/>
          </a:prstGeom>
          <a:noFill/>
        </p:spPr>
        <p:txBody>
          <a:bodyPr wrap="square" rtlCol="0">
            <a:spAutoFit/>
          </a:bodyPr>
          <a:lstStyle/>
          <a:p>
            <a:r>
              <a:rPr lang="de-DE" sz="2800" b="1" dirty="0"/>
              <a:t>Ein gesundes Selbstvertrauen ist ein wichtiger Erfolgsfaktor – persönlich, emotional und beruflich. </a:t>
            </a:r>
            <a:r>
              <a:rPr lang="de-DE" sz="2800" b="1" dirty="0" smtClean="0"/>
              <a:t/>
            </a:r>
            <a:br>
              <a:rPr lang="de-DE" sz="2800" b="1" dirty="0" smtClean="0"/>
            </a:br>
            <a:r>
              <a:rPr lang="de-DE" sz="2800" b="1" dirty="0" smtClean="0"/>
              <a:t>Ein </a:t>
            </a:r>
            <a:r>
              <a:rPr lang="de-DE" sz="2800" b="1" dirty="0"/>
              <a:t>gesundes und starkes Selbstvertrauen – wer von uns wünscht sich das nicht? </a:t>
            </a:r>
            <a:r>
              <a:rPr lang="de-DE" sz="2800" b="1" dirty="0" smtClean="0"/>
              <a:t> Mit </a:t>
            </a:r>
            <a:r>
              <a:rPr lang="de-DE" sz="2800" b="1" dirty="0"/>
              <a:t>einer guten Portion Selbstvertrauen geht man unbeschwerter durchs Leben. Man hat keine Hemmungen, auf andere zuzugehen, man hat keine Angst vor Ablehnung, Kritik und Zurückweisung, man traut sich beruflich mehr zu und hat deshalb auch mehr Erfolg; man hat wenig </a:t>
            </a:r>
            <a:r>
              <a:rPr lang="de-DE" sz="2800" b="1" dirty="0" smtClean="0"/>
              <a:t>Angst vor Misserfolgen.</a:t>
            </a:r>
            <a:endParaRPr lang="de-DE" b="1" dirty="0"/>
          </a:p>
        </p:txBody>
      </p:sp>
    </p:spTree>
    <p:extLst>
      <p:ext uri="{BB962C8B-B14F-4D97-AF65-F5344CB8AC3E}">
        <p14:creationId xmlns:p14="http://schemas.microsoft.com/office/powerpoint/2010/main" val="32907938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04687" y="548680"/>
            <a:ext cx="8686800" cy="841248"/>
          </a:xfrm>
        </p:spPr>
        <p:txBody>
          <a:bodyPr/>
          <a:lstStyle/>
          <a:p>
            <a:pPr algn="ctr"/>
            <a:r>
              <a:rPr lang="de-DE" b="1" spc="600" dirty="0" smtClean="0">
                <a:solidFill>
                  <a:srgbClr val="0070C0"/>
                </a:solidFill>
              </a:rPr>
              <a:t>Selbstvertrauen aufbauen</a:t>
            </a:r>
            <a:endParaRPr lang="de-DE" b="1" spc="600" dirty="0">
              <a:solidFill>
                <a:srgbClr val="0070C0"/>
              </a:solidFill>
            </a:endParaRPr>
          </a:p>
        </p:txBody>
      </p:sp>
      <p:sp>
        <p:nvSpPr>
          <p:cNvPr id="3" name="Fußzeilenplatzhalter 2"/>
          <p:cNvSpPr>
            <a:spLocks noGrp="1"/>
          </p:cNvSpPr>
          <p:nvPr>
            <p:ph type="ftr" sz="quarter" idx="11"/>
          </p:nvPr>
        </p:nvSpPr>
        <p:spPr/>
        <p:txBody>
          <a:bodyPr/>
          <a:lstStyle/>
          <a:p>
            <a:r>
              <a:rPr lang="de-DE" smtClean="0"/>
              <a:t>1</a:t>
            </a:r>
            <a:endParaRPr lang="de-DE"/>
          </a:p>
        </p:txBody>
      </p:sp>
      <p:sp>
        <p:nvSpPr>
          <p:cNvPr id="4" name="Foliennummernplatzhalter 3"/>
          <p:cNvSpPr>
            <a:spLocks noGrp="1"/>
          </p:cNvSpPr>
          <p:nvPr>
            <p:ph type="sldNum" sz="quarter" idx="12"/>
          </p:nvPr>
        </p:nvSpPr>
        <p:spPr>
          <a:xfrm>
            <a:off x="4026024" y="6237312"/>
            <a:ext cx="762000" cy="244475"/>
          </a:xfrm>
        </p:spPr>
        <p:txBody>
          <a:bodyPr/>
          <a:lstStyle/>
          <a:p>
            <a:fld id="{EA0C565E-351D-4EC4-85EE-C64F188A5EF2}" type="slidenum">
              <a:rPr lang="de-DE" sz="1800" smtClean="0">
                <a:solidFill>
                  <a:schemeClr val="tx1"/>
                </a:solidFill>
              </a:rPr>
              <a:t>16</a:t>
            </a:fld>
            <a:endParaRPr lang="de-DE" sz="1800" dirty="0">
              <a:solidFill>
                <a:schemeClr val="tx1"/>
              </a:solidFill>
            </a:endParaRPr>
          </a:p>
        </p:txBody>
      </p:sp>
      <p:sp>
        <p:nvSpPr>
          <p:cNvPr id="5" name="Textfeld 4"/>
          <p:cNvSpPr txBox="1"/>
          <p:nvPr/>
        </p:nvSpPr>
        <p:spPr>
          <a:xfrm>
            <a:off x="467543" y="1628800"/>
            <a:ext cx="8361089" cy="4401205"/>
          </a:xfrm>
          <a:prstGeom prst="rect">
            <a:avLst/>
          </a:prstGeom>
          <a:noFill/>
        </p:spPr>
        <p:txBody>
          <a:bodyPr wrap="square" rtlCol="0">
            <a:spAutoFit/>
          </a:bodyPr>
          <a:lstStyle/>
          <a:p>
            <a:pPr marL="285750" indent="-285750">
              <a:buFont typeface="Arial" panose="020B0604020202020204" pitchFamily="34" charset="0"/>
              <a:buChar char="•"/>
            </a:pPr>
            <a:r>
              <a:rPr lang="de-DE" sz="2800" b="1" dirty="0"/>
              <a:t>Stärke deine Selbstachtung</a:t>
            </a:r>
            <a:r>
              <a:rPr lang="de-DE" sz="2800" b="1" dirty="0" smtClean="0"/>
              <a:t>.</a:t>
            </a:r>
            <a:br>
              <a:rPr lang="de-DE" sz="2800" b="1" dirty="0" smtClean="0"/>
            </a:br>
            <a:r>
              <a:rPr lang="de-DE" sz="2800" b="1" dirty="0">
                <a:solidFill>
                  <a:srgbClr val="006D2F"/>
                </a:solidFill>
              </a:rPr>
              <a:t>Voraussetzung für ein gesundes Selbstvertrauen sind ein positives </a:t>
            </a:r>
            <a:r>
              <a:rPr lang="de-DE" sz="2800" b="1" dirty="0" smtClean="0">
                <a:solidFill>
                  <a:srgbClr val="006D2F"/>
                </a:solidFill>
              </a:rPr>
              <a:t>Selbstwertgefühl </a:t>
            </a:r>
            <a:r>
              <a:rPr lang="de-DE" sz="2800" b="1" dirty="0">
                <a:solidFill>
                  <a:srgbClr val="006D2F"/>
                </a:solidFill>
              </a:rPr>
              <a:t>und ein positives </a:t>
            </a:r>
            <a:r>
              <a:rPr lang="de-DE" sz="2800" b="1" dirty="0" smtClean="0">
                <a:solidFill>
                  <a:srgbClr val="006D2F"/>
                </a:solidFill>
              </a:rPr>
              <a:t>Selbstbild.</a:t>
            </a:r>
          </a:p>
          <a:p>
            <a:pPr marL="285750" indent="-285750">
              <a:buFont typeface="Arial" panose="020B0604020202020204" pitchFamily="34" charset="0"/>
              <a:buChar char="•"/>
            </a:pPr>
            <a:r>
              <a:rPr lang="de-DE" sz="2800" b="1" dirty="0"/>
              <a:t>Mach dir deine Erfolge </a:t>
            </a:r>
            <a:r>
              <a:rPr lang="de-DE" sz="2800" b="1" dirty="0" smtClean="0"/>
              <a:t>bewusst. </a:t>
            </a:r>
            <a:br>
              <a:rPr lang="de-DE" sz="2800" b="1" dirty="0" smtClean="0"/>
            </a:br>
            <a:r>
              <a:rPr lang="de-DE" sz="2800" b="1" dirty="0" smtClean="0">
                <a:solidFill>
                  <a:srgbClr val="00682F"/>
                </a:solidFill>
              </a:rPr>
              <a:t>Werde ein Ich-kann-Denker!</a:t>
            </a:r>
          </a:p>
          <a:p>
            <a:pPr marL="285750" indent="-285750">
              <a:buFont typeface="Arial" panose="020B0604020202020204" pitchFamily="34" charset="0"/>
              <a:buChar char="•"/>
            </a:pPr>
            <a:r>
              <a:rPr lang="de-DE" sz="2800" b="1" dirty="0"/>
              <a:t>Notiere dir, was andere an dir </a:t>
            </a:r>
            <a:r>
              <a:rPr lang="de-DE" sz="2800" b="1" dirty="0" smtClean="0"/>
              <a:t>schätzen</a:t>
            </a:r>
            <a:br>
              <a:rPr lang="de-DE" sz="2800" b="1" dirty="0" smtClean="0"/>
            </a:br>
            <a:r>
              <a:rPr lang="de-DE" sz="2800" b="1" dirty="0" smtClean="0">
                <a:solidFill>
                  <a:srgbClr val="006D2F"/>
                </a:solidFill>
              </a:rPr>
              <a:t>Meine Partner und Mitmenschen schätzen an mir .…</a:t>
            </a:r>
          </a:p>
          <a:p>
            <a:pPr marL="285750" indent="-285750">
              <a:buFont typeface="Arial" panose="020B0604020202020204" pitchFamily="34" charset="0"/>
              <a:buChar char="•"/>
            </a:pPr>
            <a:r>
              <a:rPr lang="de-DE" sz="2800" b="1" dirty="0"/>
              <a:t>Hör auf, dich mit anderen zu </a:t>
            </a:r>
            <a:r>
              <a:rPr lang="de-DE" sz="2800" b="1" dirty="0" smtClean="0"/>
              <a:t>vergleichen</a:t>
            </a:r>
            <a:br>
              <a:rPr lang="de-DE" sz="2800" b="1" dirty="0" smtClean="0"/>
            </a:br>
            <a:r>
              <a:rPr lang="de-DE" sz="2800" b="1" dirty="0" smtClean="0">
                <a:solidFill>
                  <a:srgbClr val="00682F"/>
                </a:solidFill>
              </a:rPr>
              <a:t>Du bist einzigartig </a:t>
            </a:r>
            <a:r>
              <a:rPr lang="de-DE" sz="2800" b="1" dirty="0">
                <a:solidFill>
                  <a:srgbClr val="00682F"/>
                </a:solidFill>
              </a:rPr>
              <a:t>und </a:t>
            </a:r>
            <a:r>
              <a:rPr lang="de-DE" sz="2800" b="1" dirty="0" smtClean="0">
                <a:solidFill>
                  <a:srgbClr val="00682F"/>
                </a:solidFill>
              </a:rPr>
              <a:t>unverwechselbar</a:t>
            </a:r>
            <a:endParaRPr lang="de-DE" dirty="0">
              <a:solidFill>
                <a:srgbClr val="00682F"/>
              </a:solidFill>
            </a:endParaRPr>
          </a:p>
        </p:txBody>
      </p:sp>
    </p:spTree>
    <p:extLst>
      <p:ext uri="{BB962C8B-B14F-4D97-AF65-F5344CB8AC3E}">
        <p14:creationId xmlns:p14="http://schemas.microsoft.com/office/powerpoint/2010/main" val="35888291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spc="600" dirty="0" smtClean="0">
                <a:solidFill>
                  <a:srgbClr val="0070C0"/>
                </a:solidFill>
              </a:rPr>
              <a:t>Selbstbewusstsein</a:t>
            </a:r>
            <a:endParaRPr lang="de-DE" spc="600" dirty="0">
              <a:solidFill>
                <a:srgbClr val="0070C0"/>
              </a:solidFill>
            </a:endParaRPr>
          </a:p>
        </p:txBody>
      </p:sp>
      <p:sp>
        <p:nvSpPr>
          <p:cNvPr id="3" name="Fußzeilenplatzhalter 2"/>
          <p:cNvSpPr>
            <a:spLocks noGrp="1"/>
          </p:cNvSpPr>
          <p:nvPr>
            <p:ph type="ftr" sz="quarter" idx="11"/>
          </p:nvPr>
        </p:nvSpPr>
        <p:spPr/>
        <p:txBody>
          <a:bodyPr/>
          <a:lstStyle/>
          <a:p>
            <a:r>
              <a:rPr lang="de-DE" smtClean="0"/>
              <a:t>1</a:t>
            </a:r>
            <a:endParaRPr lang="de-DE"/>
          </a:p>
        </p:txBody>
      </p:sp>
      <p:sp>
        <p:nvSpPr>
          <p:cNvPr id="4" name="Foliennummernplatzhalter 3"/>
          <p:cNvSpPr>
            <a:spLocks noGrp="1"/>
          </p:cNvSpPr>
          <p:nvPr>
            <p:ph type="sldNum" sz="quarter" idx="12"/>
          </p:nvPr>
        </p:nvSpPr>
        <p:spPr>
          <a:xfrm>
            <a:off x="3969643" y="6381328"/>
            <a:ext cx="762000" cy="244475"/>
          </a:xfrm>
        </p:spPr>
        <p:txBody>
          <a:bodyPr/>
          <a:lstStyle/>
          <a:p>
            <a:fld id="{EA0C565E-351D-4EC4-85EE-C64F188A5EF2}" type="slidenum">
              <a:rPr lang="de-DE" sz="1800" smtClean="0">
                <a:solidFill>
                  <a:schemeClr val="tx1"/>
                </a:solidFill>
              </a:rPr>
              <a:t>17</a:t>
            </a:fld>
            <a:endParaRPr lang="de-DE" sz="1800" dirty="0">
              <a:solidFill>
                <a:schemeClr val="tx1"/>
              </a:solidFill>
            </a:endParaRPr>
          </a:p>
        </p:txBody>
      </p:sp>
      <p:sp>
        <p:nvSpPr>
          <p:cNvPr id="6" name="Textfeld 5"/>
          <p:cNvSpPr txBox="1"/>
          <p:nvPr/>
        </p:nvSpPr>
        <p:spPr>
          <a:xfrm>
            <a:off x="755576" y="1412776"/>
            <a:ext cx="7992888" cy="4739759"/>
          </a:xfrm>
          <a:prstGeom prst="rect">
            <a:avLst/>
          </a:prstGeom>
          <a:noFill/>
        </p:spPr>
        <p:txBody>
          <a:bodyPr wrap="square" rtlCol="0">
            <a:spAutoFit/>
          </a:bodyPr>
          <a:lstStyle/>
          <a:p>
            <a:r>
              <a:rPr lang="de-DE" sz="3200" b="1" dirty="0">
                <a:solidFill>
                  <a:srgbClr val="006D2F"/>
                </a:solidFill>
              </a:rPr>
              <a:t>Selbstbewusstsein haben </a:t>
            </a:r>
            <a:r>
              <a:rPr lang="de-DE" sz="3200" b="1" dirty="0" smtClean="0">
                <a:solidFill>
                  <a:srgbClr val="006D2F"/>
                </a:solidFill>
              </a:rPr>
              <a:t>bedeutet:</a:t>
            </a:r>
            <a:r>
              <a:rPr lang="de-DE" sz="3200" b="1" dirty="0" smtClean="0">
                <a:solidFill>
                  <a:srgbClr val="00B050"/>
                </a:solidFill>
              </a:rPr>
              <a:t/>
            </a:r>
            <a:br>
              <a:rPr lang="de-DE" sz="3200" b="1" dirty="0" smtClean="0">
                <a:solidFill>
                  <a:srgbClr val="00B050"/>
                </a:solidFill>
              </a:rPr>
            </a:br>
            <a:endParaRPr lang="de-DE" sz="1600" dirty="0">
              <a:solidFill>
                <a:srgbClr val="00B050"/>
              </a:solidFill>
            </a:endParaRPr>
          </a:p>
          <a:p>
            <a:pPr marL="285750" lvl="0" indent="-285750">
              <a:buFont typeface="Arial" panose="020B0604020202020204" pitchFamily="34" charset="0"/>
              <a:buChar char="•"/>
            </a:pPr>
            <a:r>
              <a:rPr lang="de-DE" sz="2800" b="1" dirty="0"/>
              <a:t>Forderungen stellen können</a:t>
            </a:r>
          </a:p>
          <a:p>
            <a:pPr marL="285750" lvl="0" indent="-285750">
              <a:buFont typeface="Arial" panose="020B0604020202020204" pitchFamily="34" charset="0"/>
              <a:buChar char="•"/>
            </a:pPr>
            <a:r>
              <a:rPr lang="de-DE" sz="2800" b="1" dirty="0"/>
              <a:t>Wünsche äußern und durchsetzen können</a:t>
            </a:r>
          </a:p>
          <a:p>
            <a:pPr marL="285750" lvl="0" indent="-285750">
              <a:buFont typeface="Arial" panose="020B0604020202020204" pitchFamily="34" charset="0"/>
              <a:buChar char="•"/>
            </a:pPr>
            <a:r>
              <a:rPr lang="de-DE" sz="2800" b="1" dirty="0"/>
              <a:t>Nein sagen können</a:t>
            </a:r>
          </a:p>
          <a:p>
            <a:pPr marL="285750" lvl="0" indent="-285750">
              <a:buFont typeface="Arial" panose="020B0604020202020204" pitchFamily="34" charset="0"/>
              <a:buChar char="•"/>
            </a:pPr>
            <a:r>
              <a:rPr lang="de-DE" sz="2800" b="1" dirty="0"/>
              <a:t>Komplimente annehmen können</a:t>
            </a:r>
          </a:p>
          <a:p>
            <a:pPr marL="285750" lvl="0" indent="-285750">
              <a:buFont typeface="Arial" panose="020B0604020202020204" pitchFamily="34" charset="0"/>
              <a:buChar char="•"/>
            </a:pPr>
            <a:r>
              <a:rPr lang="de-DE" sz="2800" b="1" dirty="0"/>
              <a:t>mit Kritik umgehen können</a:t>
            </a:r>
          </a:p>
          <a:p>
            <a:pPr marL="285750" lvl="0" indent="-285750">
              <a:buFont typeface="Arial" panose="020B0604020202020204" pitchFamily="34" charset="0"/>
              <a:buChar char="•"/>
            </a:pPr>
            <a:r>
              <a:rPr lang="de-DE" sz="2800" b="1" dirty="0"/>
              <a:t>sich Fehler erlauben dürfen</a:t>
            </a:r>
          </a:p>
          <a:p>
            <a:pPr marL="285750" lvl="0" indent="-285750">
              <a:buFont typeface="Arial" panose="020B0604020202020204" pitchFamily="34" charset="0"/>
              <a:buChar char="•"/>
            </a:pPr>
            <a:r>
              <a:rPr lang="de-DE" sz="2800" b="1" dirty="0"/>
              <a:t>Kontakte knüpfen können</a:t>
            </a:r>
          </a:p>
          <a:p>
            <a:pPr marL="285750" lvl="0" indent="-285750">
              <a:buFont typeface="Arial" panose="020B0604020202020204" pitchFamily="34" charset="0"/>
              <a:buChar char="•"/>
            </a:pPr>
            <a:r>
              <a:rPr lang="de-DE" sz="2800" b="1" dirty="0"/>
              <a:t>seine Meinung sagen können</a:t>
            </a:r>
          </a:p>
          <a:p>
            <a:pPr marL="285750" lvl="0" indent="-285750">
              <a:buFont typeface="Arial" panose="020B0604020202020204" pitchFamily="34" charset="0"/>
              <a:buChar char="•"/>
            </a:pPr>
            <a:r>
              <a:rPr lang="de-DE" sz="2800" b="1" dirty="0"/>
              <a:t>sich selbst behaupten</a:t>
            </a:r>
          </a:p>
        </p:txBody>
      </p:sp>
    </p:spTree>
    <p:extLst>
      <p:ext uri="{BB962C8B-B14F-4D97-AF65-F5344CB8AC3E}">
        <p14:creationId xmlns:p14="http://schemas.microsoft.com/office/powerpoint/2010/main" val="12533525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05681" y="476672"/>
            <a:ext cx="8686800" cy="841248"/>
          </a:xfrm>
        </p:spPr>
        <p:txBody>
          <a:bodyPr/>
          <a:lstStyle/>
          <a:p>
            <a:pPr algn="ctr"/>
            <a:r>
              <a:rPr lang="de-DE" spc="600" dirty="0" smtClean="0">
                <a:solidFill>
                  <a:srgbClr val="0070C0"/>
                </a:solidFill>
              </a:rPr>
              <a:t>Selbstliebe</a:t>
            </a:r>
            <a:endParaRPr lang="de-DE" spc="600" dirty="0">
              <a:solidFill>
                <a:srgbClr val="0070C0"/>
              </a:solidFill>
            </a:endParaRPr>
          </a:p>
        </p:txBody>
      </p:sp>
      <p:sp>
        <p:nvSpPr>
          <p:cNvPr id="3" name="Fußzeilenplatzhalter 2"/>
          <p:cNvSpPr>
            <a:spLocks noGrp="1"/>
          </p:cNvSpPr>
          <p:nvPr>
            <p:ph type="ftr" sz="quarter" idx="11"/>
          </p:nvPr>
        </p:nvSpPr>
        <p:spPr/>
        <p:txBody>
          <a:bodyPr/>
          <a:lstStyle/>
          <a:p>
            <a:r>
              <a:rPr lang="de-DE" smtClean="0"/>
              <a:t>1</a:t>
            </a:r>
            <a:endParaRPr lang="de-DE"/>
          </a:p>
        </p:txBody>
      </p:sp>
      <p:sp>
        <p:nvSpPr>
          <p:cNvPr id="4" name="Foliennummernplatzhalter 3"/>
          <p:cNvSpPr>
            <a:spLocks noGrp="1"/>
          </p:cNvSpPr>
          <p:nvPr>
            <p:ph type="sldNum" sz="quarter" idx="12"/>
          </p:nvPr>
        </p:nvSpPr>
        <p:spPr>
          <a:xfrm>
            <a:off x="3773996" y="6388596"/>
            <a:ext cx="762000" cy="244475"/>
          </a:xfrm>
        </p:spPr>
        <p:txBody>
          <a:bodyPr/>
          <a:lstStyle/>
          <a:p>
            <a:fld id="{EA0C565E-351D-4EC4-85EE-C64F188A5EF2}" type="slidenum">
              <a:rPr lang="de-DE" sz="1800" smtClean="0">
                <a:solidFill>
                  <a:schemeClr val="tx1"/>
                </a:solidFill>
              </a:rPr>
              <a:t>18</a:t>
            </a:fld>
            <a:endParaRPr lang="de-DE" sz="1800" dirty="0">
              <a:solidFill>
                <a:schemeClr val="tx1"/>
              </a:solidFill>
            </a:endParaRPr>
          </a:p>
        </p:txBody>
      </p:sp>
      <p:sp>
        <p:nvSpPr>
          <p:cNvPr id="5" name="Textfeld 4"/>
          <p:cNvSpPr txBox="1"/>
          <p:nvPr/>
        </p:nvSpPr>
        <p:spPr>
          <a:xfrm>
            <a:off x="251521" y="1412776"/>
            <a:ext cx="8640960" cy="4708981"/>
          </a:xfrm>
          <a:prstGeom prst="rect">
            <a:avLst/>
          </a:prstGeom>
          <a:noFill/>
        </p:spPr>
        <p:txBody>
          <a:bodyPr wrap="square" rtlCol="0">
            <a:spAutoFit/>
          </a:bodyPr>
          <a:lstStyle/>
          <a:p>
            <a:r>
              <a:rPr lang="de-DE" sz="2400" b="1" dirty="0"/>
              <a:t>Selbstliebe </a:t>
            </a:r>
            <a:r>
              <a:rPr lang="de-DE" sz="2400" b="1" dirty="0" smtClean="0"/>
              <a:t>auch Eigenliebe ist eine Form der uneingeschränkten Liebe zu sich selbst und ein </a:t>
            </a:r>
            <a:r>
              <a:rPr lang="de-DE" sz="2400" b="1" dirty="0"/>
              <a:t>wesentlicher Teilaspekt des umfassenderen </a:t>
            </a:r>
            <a:r>
              <a:rPr lang="de-DE" sz="2400" b="1" dirty="0" smtClean="0"/>
              <a:t>Selbstwertgefühls, </a:t>
            </a:r>
            <a:r>
              <a:rPr lang="de-DE" sz="2400" b="1" dirty="0"/>
              <a:t>das in einem hohen Maße nicht nur das Selbstbild eines Menschen bestimmt, sondern auch Basis eines wertschätzenden Umgangs mit anderen Menschen ist</a:t>
            </a:r>
            <a:r>
              <a:rPr lang="de-DE" sz="2400" b="1" dirty="0" smtClean="0"/>
              <a:t>. Der </a:t>
            </a:r>
            <a:r>
              <a:rPr lang="de-DE" sz="2400" b="1" dirty="0"/>
              <a:t>Begriff ist sinnverwandt, jedoch nicht vollständig </a:t>
            </a:r>
            <a:r>
              <a:rPr lang="de-DE" sz="2400" b="1" dirty="0" smtClean="0"/>
              <a:t> synonym, </a:t>
            </a:r>
            <a:r>
              <a:rPr lang="de-DE" sz="2400" b="1" dirty="0"/>
              <a:t>mit Begriffen wie </a:t>
            </a:r>
            <a:r>
              <a:rPr lang="de-DE" sz="2400" b="1" dirty="0" smtClean="0"/>
              <a:t>Selbstannahme, </a:t>
            </a:r>
            <a:r>
              <a:rPr lang="de-DE" sz="2400" b="1" dirty="0"/>
              <a:t>Selbstachtung, Selbstzuwendung, Selbstvertrauen und </a:t>
            </a:r>
            <a:r>
              <a:rPr lang="de-DE" sz="2400" b="1" dirty="0" smtClean="0"/>
              <a:t>Selbstwert. </a:t>
            </a:r>
            <a:endParaRPr lang="de-DE" sz="2400" b="1" dirty="0"/>
          </a:p>
          <a:p>
            <a:endParaRPr lang="de-DE" sz="1200" b="1" dirty="0" smtClean="0"/>
          </a:p>
          <a:p>
            <a:r>
              <a:rPr lang="de-DE" sz="2400" b="1" dirty="0"/>
              <a:t>Es gibt mehrere Möglichkeiten, die Selbstliebe zu stärken. Diese sind </a:t>
            </a:r>
            <a:r>
              <a:rPr lang="de-DE" sz="2400" b="1" dirty="0" smtClean="0"/>
              <a:t>der </a:t>
            </a:r>
            <a:r>
              <a:rPr lang="de-DE" sz="2400" b="1" dirty="0"/>
              <a:t>Erwerb von </a:t>
            </a:r>
            <a:r>
              <a:rPr lang="de-DE" sz="2400" b="1" dirty="0" smtClean="0"/>
              <a:t>Wissen und Können, Übernahme von Verantwortung </a:t>
            </a:r>
            <a:r>
              <a:rPr lang="de-DE" sz="2400" b="1" dirty="0"/>
              <a:t>und das Sich-Bewusst-Machen eigener Kompetenzen </a:t>
            </a:r>
            <a:r>
              <a:rPr lang="de-DE" sz="2400" b="1" dirty="0" smtClean="0"/>
              <a:t>oder </a:t>
            </a:r>
            <a:r>
              <a:rPr lang="de-DE" sz="2400" b="1" dirty="0"/>
              <a:t>Erfolge</a:t>
            </a:r>
            <a:r>
              <a:rPr lang="de-DE" sz="2400" dirty="0"/>
              <a:t>. </a:t>
            </a:r>
            <a:endParaRPr lang="de-DE" sz="2400" dirty="0" smtClean="0"/>
          </a:p>
        </p:txBody>
      </p:sp>
    </p:spTree>
    <p:extLst>
      <p:ext uri="{BB962C8B-B14F-4D97-AF65-F5344CB8AC3E}">
        <p14:creationId xmlns:p14="http://schemas.microsoft.com/office/powerpoint/2010/main" val="8655181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b="1" spc="600" dirty="0" smtClean="0">
                <a:solidFill>
                  <a:srgbClr val="0070C0"/>
                </a:solidFill>
              </a:rPr>
              <a:t>Selbstsicherheit</a:t>
            </a:r>
            <a:endParaRPr lang="de-DE" b="1" spc="600" dirty="0">
              <a:solidFill>
                <a:srgbClr val="0070C0"/>
              </a:solidFill>
            </a:endParaRPr>
          </a:p>
        </p:txBody>
      </p:sp>
      <p:sp>
        <p:nvSpPr>
          <p:cNvPr id="3" name="Fußzeilenplatzhalter 2"/>
          <p:cNvSpPr>
            <a:spLocks noGrp="1"/>
          </p:cNvSpPr>
          <p:nvPr>
            <p:ph type="ftr" sz="quarter" idx="11"/>
          </p:nvPr>
        </p:nvSpPr>
        <p:spPr/>
        <p:txBody>
          <a:bodyPr/>
          <a:lstStyle/>
          <a:p>
            <a:r>
              <a:rPr lang="de-DE" smtClean="0"/>
              <a:t>1</a:t>
            </a:r>
            <a:endParaRPr lang="de-DE"/>
          </a:p>
        </p:txBody>
      </p:sp>
      <p:sp>
        <p:nvSpPr>
          <p:cNvPr id="4" name="Foliennummernplatzhalter 3"/>
          <p:cNvSpPr>
            <a:spLocks noGrp="1"/>
          </p:cNvSpPr>
          <p:nvPr>
            <p:ph type="sldNum" sz="quarter" idx="12"/>
          </p:nvPr>
        </p:nvSpPr>
        <p:spPr>
          <a:xfrm>
            <a:off x="3995936" y="6309320"/>
            <a:ext cx="762000" cy="244475"/>
          </a:xfrm>
        </p:spPr>
        <p:txBody>
          <a:bodyPr/>
          <a:lstStyle/>
          <a:p>
            <a:fld id="{EA0C565E-351D-4EC4-85EE-C64F188A5EF2}" type="slidenum">
              <a:rPr lang="de-DE" sz="1800" smtClean="0">
                <a:solidFill>
                  <a:schemeClr val="tx1"/>
                </a:solidFill>
              </a:rPr>
              <a:t>19</a:t>
            </a:fld>
            <a:endParaRPr lang="de-DE" sz="1800" dirty="0">
              <a:solidFill>
                <a:schemeClr val="tx1"/>
              </a:solidFill>
            </a:endParaRPr>
          </a:p>
        </p:txBody>
      </p:sp>
      <p:sp>
        <p:nvSpPr>
          <p:cNvPr id="5" name="Textfeld 4"/>
          <p:cNvSpPr txBox="1"/>
          <p:nvPr/>
        </p:nvSpPr>
        <p:spPr>
          <a:xfrm>
            <a:off x="395536" y="1268760"/>
            <a:ext cx="8424935" cy="4832092"/>
          </a:xfrm>
          <a:prstGeom prst="rect">
            <a:avLst/>
          </a:prstGeom>
          <a:noFill/>
        </p:spPr>
        <p:txBody>
          <a:bodyPr wrap="square" rtlCol="0">
            <a:spAutoFit/>
          </a:bodyPr>
          <a:lstStyle/>
          <a:p>
            <a:r>
              <a:rPr lang="de-DE" sz="2800" b="1" dirty="0"/>
              <a:t>Grundsätzlich bedeutet Selbstsicherheit die Fähigkeit, im sozialen Kontakt so zu handeln und aufzutreten, dass die eigenen Bedürfnisse und Rechte befriedigt werden – ohne aber gleichzeitig die Mitmenschen dabei einzuschränken</a:t>
            </a:r>
            <a:r>
              <a:rPr lang="de-DE" sz="2800" b="1" dirty="0" smtClean="0"/>
              <a:t>.</a:t>
            </a:r>
          </a:p>
          <a:p>
            <a:pPr lvl="0"/>
            <a:r>
              <a:rPr lang="de-DE" sz="2800" b="1" dirty="0" smtClean="0">
                <a:solidFill>
                  <a:srgbClr val="00682F"/>
                </a:solidFill>
              </a:rPr>
              <a:t>Stärken der Selbstsicherheit:</a:t>
            </a:r>
          </a:p>
          <a:p>
            <a:pPr marL="342900" lvl="0" indent="-342900">
              <a:buFont typeface="Arial" panose="020B0604020202020204" pitchFamily="34" charset="0"/>
              <a:buChar char="•"/>
            </a:pPr>
            <a:r>
              <a:rPr lang="de-DE" sz="2400" b="1" dirty="0" smtClean="0"/>
              <a:t> </a:t>
            </a:r>
            <a:r>
              <a:rPr lang="de-DE" sz="2800" b="1" dirty="0" smtClean="0"/>
              <a:t>Übernimm </a:t>
            </a:r>
            <a:r>
              <a:rPr lang="de-DE" sz="2800" b="1" dirty="0"/>
              <a:t>d</a:t>
            </a:r>
            <a:r>
              <a:rPr lang="de-DE" sz="2800" b="1" dirty="0" smtClean="0"/>
              <a:t>ie </a:t>
            </a:r>
            <a:r>
              <a:rPr lang="de-DE" sz="2800" b="1" dirty="0"/>
              <a:t>die Verantwortung für </a:t>
            </a:r>
            <a:r>
              <a:rPr lang="de-DE" sz="2800" b="1" dirty="0" smtClean="0"/>
              <a:t>dein Handeln,</a:t>
            </a:r>
            <a:endParaRPr lang="de-DE" sz="2800" dirty="0"/>
          </a:p>
          <a:p>
            <a:pPr marL="457200" indent="-457200">
              <a:buFont typeface="Arial" panose="020B0604020202020204" pitchFamily="34" charset="0"/>
              <a:buChar char="•"/>
            </a:pPr>
            <a:r>
              <a:rPr lang="de-DE" sz="2800" b="1" dirty="0" smtClean="0"/>
              <a:t>Nimm Kritik </a:t>
            </a:r>
            <a:r>
              <a:rPr lang="de-DE" sz="2800" b="1" dirty="0"/>
              <a:t>und Ablehnung an, </a:t>
            </a:r>
            <a:endParaRPr lang="de-DE" sz="2800" b="1" dirty="0" smtClean="0"/>
          </a:p>
          <a:p>
            <a:pPr marL="457200" indent="-457200">
              <a:buFont typeface="Arial" panose="020B0604020202020204" pitchFamily="34" charset="0"/>
              <a:buChar char="•"/>
            </a:pPr>
            <a:r>
              <a:rPr lang="de-DE" sz="2800" b="1" dirty="0"/>
              <a:t>Gehen </a:t>
            </a:r>
            <a:r>
              <a:rPr lang="de-DE" sz="2800" b="1" dirty="0" smtClean="0"/>
              <a:t>direkt </a:t>
            </a:r>
            <a:r>
              <a:rPr lang="de-DE" sz="2800" b="1" dirty="0"/>
              <a:t>auf neue Kontakte </a:t>
            </a:r>
            <a:r>
              <a:rPr lang="de-DE" sz="2800" b="1" dirty="0" smtClean="0"/>
              <a:t>zu,</a:t>
            </a:r>
          </a:p>
          <a:p>
            <a:pPr marL="457200" indent="-457200">
              <a:buFont typeface="Arial" panose="020B0604020202020204" pitchFamily="34" charset="0"/>
              <a:buChar char="•"/>
            </a:pPr>
            <a:r>
              <a:rPr lang="de-DE" sz="2800" b="1" dirty="0" smtClean="0"/>
              <a:t>Stehe zu deinen Ansichten, </a:t>
            </a:r>
          </a:p>
          <a:p>
            <a:pPr marL="457200" lvl="0" indent="-457200">
              <a:buFont typeface="Arial" panose="020B0604020202020204" pitchFamily="34" charset="0"/>
              <a:buChar char="•"/>
            </a:pPr>
            <a:r>
              <a:rPr lang="de-DE" sz="2800" b="1" dirty="0" smtClean="0"/>
              <a:t>Ziehe mehr </a:t>
            </a:r>
            <a:r>
              <a:rPr lang="de-DE" sz="2800" b="1" dirty="0"/>
              <a:t>Aufmerksamkeit auf d</a:t>
            </a:r>
            <a:r>
              <a:rPr lang="de-DE" sz="2800" b="1" dirty="0" smtClean="0"/>
              <a:t>ich</a:t>
            </a:r>
            <a:r>
              <a:rPr lang="de-DE" sz="2800" b="1" dirty="0"/>
              <a:t>.</a:t>
            </a:r>
            <a:endParaRPr lang="de-DE" sz="2400" b="1" dirty="0"/>
          </a:p>
        </p:txBody>
      </p:sp>
    </p:spTree>
    <p:extLst>
      <p:ext uri="{BB962C8B-B14F-4D97-AF65-F5344CB8AC3E}">
        <p14:creationId xmlns:p14="http://schemas.microsoft.com/office/powerpoint/2010/main" val="1722027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spc="600" dirty="0" smtClean="0">
                <a:solidFill>
                  <a:srgbClr val="0070C0"/>
                </a:solidFill>
              </a:rPr>
              <a:t>Unser Selbstbild</a:t>
            </a:r>
            <a:endParaRPr lang="de-DE" spc="600" dirty="0">
              <a:solidFill>
                <a:srgbClr val="0070C0"/>
              </a:solidFill>
            </a:endParaRPr>
          </a:p>
        </p:txBody>
      </p:sp>
      <p:sp>
        <p:nvSpPr>
          <p:cNvPr id="3" name="Inhaltsplatzhalter 2"/>
          <p:cNvSpPr>
            <a:spLocks noGrp="1"/>
          </p:cNvSpPr>
          <p:nvPr>
            <p:ph idx="1"/>
          </p:nvPr>
        </p:nvSpPr>
        <p:spPr>
          <a:xfrm>
            <a:off x="539552" y="1556792"/>
            <a:ext cx="7992888" cy="4392488"/>
          </a:xfrm>
        </p:spPr>
        <p:txBody>
          <a:bodyPr>
            <a:normAutofit/>
          </a:bodyPr>
          <a:lstStyle/>
          <a:p>
            <a:r>
              <a:rPr lang="de-DE" sz="2800" b="1" dirty="0" smtClean="0"/>
              <a:t>Zum Selbstbild gehören weitere Wahrnehmungen</a:t>
            </a:r>
            <a:br>
              <a:rPr lang="de-DE" sz="2800" b="1" dirty="0" smtClean="0"/>
            </a:br>
            <a:r>
              <a:rPr lang="de-DE" sz="2800" b="1" dirty="0" smtClean="0"/>
              <a:t>Selbstwertgefühl, Selbstvertrauen, Fremdbild, Selbstdarstellung, Selbsteinschätzung</a:t>
            </a:r>
            <a:r>
              <a:rPr lang="de-DE" sz="2800" b="1" dirty="0"/>
              <a:t>,</a:t>
            </a:r>
            <a:r>
              <a:rPr lang="de-DE" sz="2800" b="1" dirty="0" smtClean="0"/>
              <a:t>  usw.</a:t>
            </a:r>
            <a:r>
              <a:rPr lang="de-DE" sz="2800" dirty="0" smtClean="0"/>
              <a:t/>
            </a:r>
            <a:br>
              <a:rPr lang="de-DE" sz="2800" dirty="0" smtClean="0"/>
            </a:br>
            <a:endParaRPr lang="de-DE" sz="2800" dirty="0" smtClean="0"/>
          </a:p>
          <a:p>
            <a:r>
              <a:rPr lang="de-DE" sz="2800" b="1" dirty="0" smtClean="0"/>
              <a:t>Jeder von uns hat ein Bild von sich, seiner Persönlichkeit, seiner Stärken und Schwächen. Dieses Selbstbild ist durch Erlebnisse und Erfahrungen in der Kindheit, vor allem in den ersten sieben Jahren, geformt worden.</a:t>
            </a:r>
          </a:p>
          <a:p>
            <a:endParaRPr lang="de-DE" sz="2800" dirty="0"/>
          </a:p>
        </p:txBody>
      </p:sp>
      <p:sp>
        <p:nvSpPr>
          <p:cNvPr id="5" name="Foliennummernplatzhalter 4"/>
          <p:cNvSpPr>
            <a:spLocks noGrp="1"/>
          </p:cNvSpPr>
          <p:nvPr>
            <p:ph type="sldNum" sz="quarter" idx="12"/>
          </p:nvPr>
        </p:nvSpPr>
        <p:spPr>
          <a:xfrm>
            <a:off x="3995936" y="6237312"/>
            <a:ext cx="758952" cy="246888"/>
          </a:xfrm>
        </p:spPr>
        <p:txBody>
          <a:bodyPr/>
          <a:lstStyle/>
          <a:p>
            <a:fld id="{EA0C565E-351D-4EC4-85EE-C64F188A5EF2}" type="slidenum">
              <a:rPr lang="de-DE" sz="1800" smtClean="0">
                <a:solidFill>
                  <a:schemeClr val="tx1"/>
                </a:solidFill>
              </a:rPr>
              <a:t>2</a:t>
            </a:fld>
            <a:endParaRPr lang="de-DE" sz="1800" dirty="0">
              <a:solidFill>
                <a:schemeClr val="tx1"/>
              </a:solidFill>
            </a:endParaRPr>
          </a:p>
        </p:txBody>
      </p:sp>
    </p:spTree>
    <p:extLst>
      <p:ext uri="{BB962C8B-B14F-4D97-AF65-F5344CB8AC3E}">
        <p14:creationId xmlns:p14="http://schemas.microsoft.com/office/powerpoint/2010/main" val="27181357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spc="600" dirty="0" smtClean="0">
                <a:solidFill>
                  <a:srgbClr val="0070C0"/>
                </a:solidFill>
              </a:rPr>
              <a:t>Selbstzweifel</a:t>
            </a:r>
            <a:endParaRPr lang="de-DE" spc="600" dirty="0">
              <a:solidFill>
                <a:srgbClr val="0070C0"/>
              </a:solidFill>
            </a:endParaRPr>
          </a:p>
        </p:txBody>
      </p:sp>
      <p:sp>
        <p:nvSpPr>
          <p:cNvPr id="3" name="Fußzeilenplatzhalter 2"/>
          <p:cNvSpPr>
            <a:spLocks noGrp="1"/>
          </p:cNvSpPr>
          <p:nvPr>
            <p:ph type="ftr" sz="quarter" idx="11"/>
          </p:nvPr>
        </p:nvSpPr>
        <p:spPr/>
        <p:txBody>
          <a:bodyPr/>
          <a:lstStyle/>
          <a:p>
            <a:r>
              <a:rPr lang="de-DE" smtClean="0"/>
              <a:t>1</a:t>
            </a:r>
            <a:endParaRPr lang="de-DE"/>
          </a:p>
        </p:txBody>
      </p:sp>
      <p:sp>
        <p:nvSpPr>
          <p:cNvPr id="4" name="Foliennummernplatzhalter 3"/>
          <p:cNvSpPr>
            <a:spLocks noGrp="1"/>
          </p:cNvSpPr>
          <p:nvPr>
            <p:ph type="sldNum" sz="quarter" idx="12"/>
          </p:nvPr>
        </p:nvSpPr>
        <p:spPr>
          <a:xfrm>
            <a:off x="3995936" y="6165304"/>
            <a:ext cx="762000" cy="244475"/>
          </a:xfrm>
        </p:spPr>
        <p:txBody>
          <a:bodyPr/>
          <a:lstStyle/>
          <a:p>
            <a:fld id="{EA0C565E-351D-4EC4-85EE-C64F188A5EF2}" type="slidenum">
              <a:rPr lang="de-DE" sz="1800" smtClean="0">
                <a:solidFill>
                  <a:schemeClr val="tx1"/>
                </a:solidFill>
              </a:rPr>
              <a:t>20</a:t>
            </a:fld>
            <a:endParaRPr lang="de-DE" sz="1800" dirty="0">
              <a:solidFill>
                <a:schemeClr val="tx1"/>
              </a:solidFill>
            </a:endParaRPr>
          </a:p>
        </p:txBody>
      </p:sp>
      <p:sp>
        <p:nvSpPr>
          <p:cNvPr id="5" name="Textfeld 4"/>
          <p:cNvSpPr txBox="1"/>
          <p:nvPr/>
        </p:nvSpPr>
        <p:spPr>
          <a:xfrm>
            <a:off x="727163" y="1700808"/>
            <a:ext cx="7560840" cy="3970318"/>
          </a:xfrm>
          <a:prstGeom prst="rect">
            <a:avLst/>
          </a:prstGeom>
          <a:noFill/>
        </p:spPr>
        <p:txBody>
          <a:bodyPr wrap="square" rtlCol="0">
            <a:spAutoFit/>
          </a:bodyPr>
          <a:lstStyle/>
          <a:p>
            <a:r>
              <a:rPr lang="de-DE" sz="2800" b="1" dirty="0"/>
              <a:t>Als Selbstzweifel bezeichnet man </a:t>
            </a:r>
            <a:r>
              <a:rPr lang="de-DE" sz="2800" b="1" dirty="0" smtClean="0"/>
              <a:t>die Zweifel </a:t>
            </a:r>
            <a:r>
              <a:rPr lang="de-DE" sz="2800" b="1" dirty="0"/>
              <a:t>an der eigenen </a:t>
            </a:r>
            <a:r>
              <a:rPr lang="de-DE" sz="2800" b="1" dirty="0" smtClean="0"/>
              <a:t>Person. </a:t>
            </a:r>
            <a:r>
              <a:rPr lang="de-DE" sz="2800" b="1" dirty="0"/>
              <a:t>Betroffene befinden sich in einer inneren Unzufriedenheit und Unsicherheit darüber, was sie selbst tun, können oder wollen. Daher wird auch von Selbstunsicherheit gesprochen. Die eigene Person wird subjektiv wahrgenommen und Positives wird daher meist übersehen</a:t>
            </a:r>
            <a:r>
              <a:rPr lang="de-DE" sz="2800" b="1" dirty="0" smtClean="0"/>
              <a:t>. </a:t>
            </a:r>
            <a:r>
              <a:rPr lang="de-DE" sz="2800" b="1" dirty="0"/>
              <a:t>Die Gegenteile sind </a:t>
            </a:r>
            <a:r>
              <a:rPr lang="de-DE" sz="2800" b="1" dirty="0" smtClean="0"/>
              <a:t>Selbstsicherheit, Selbstbewusstsein. </a:t>
            </a:r>
            <a:endParaRPr lang="de-DE" sz="2800" b="1" dirty="0"/>
          </a:p>
        </p:txBody>
      </p:sp>
    </p:spTree>
    <p:extLst>
      <p:ext uri="{BB962C8B-B14F-4D97-AF65-F5344CB8AC3E}">
        <p14:creationId xmlns:p14="http://schemas.microsoft.com/office/powerpoint/2010/main" val="42826941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spc="600" dirty="0" smtClean="0">
                <a:solidFill>
                  <a:srgbClr val="0070C0"/>
                </a:solidFill>
              </a:rPr>
              <a:t>Selbstbehauptung</a:t>
            </a:r>
            <a:endParaRPr lang="de-DE" spc="600" dirty="0">
              <a:solidFill>
                <a:srgbClr val="0070C0"/>
              </a:solidFill>
            </a:endParaRPr>
          </a:p>
        </p:txBody>
      </p:sp>
      <p:sp>
        <p:nvSpPr>
          <p:cNvPr id="3" name="Fußzeilenplatzhalter 2"/>
          <p:cNvSpPr>
            <a:spLocks noGrp="1"/>
          </p:cNvSpPr>
          <p:nvPr>
            <p:ph type="ftr" sz="quarter" idx="11"/>
          </p:nvPr>
        </p:nvSpPr>
        <p:spPr/>
        <p:txBody>
          <a:bodyPr/>
          <a:lstStyle/>
          <a:p>
            <a:r>
              <a:rPr lang="de-DE" smtClean="0"/>
              <a:t>1</a:t>
            </a:r>
            <a:endParaRPr lang="de-DE"/>
          </a:p>
        </p:txBody>
      </p:sp>
      <p:sp>
        <p:nvSpPr>
          <p:cNvPr id="4" name="Foliennummernplatzhalter 3"/>
          <p:cNvSpPr>
            <a:spLocks noGrp="1"/>
          </p:cNvSpPr>
          <p:nvPr>
            <p:ph type="sldNum" sz="quarter" idx="12"/>
          </p:nvPr>
        </p:nvSpPr>
        <p:spPr>
          <a:xfrm>
            <a:off x="3882008" y="6125089"/>
            <a:ext cx="762000" cy="244475"/>
          </a:xfrm>
        </p:spPr>
        <p:txBody>
          <a:bodyPr/>
          <a:lstStyle/>
          <a:p>
            <a:fld id="{EA0C565E-351D-4EC4-85EE-C64F188A5EF2}" type="slidenum">
              <a:rPr lang="de-DE" sz="1800" smtClean="0">
                <a:solidFill>
                  <a:schemeClr val="tx1"/>
                </a:solidFill>
              </a:rPr>
              <a:t>21</a:t>
            </a:fld>
            <a:endParaRPr lang="de-DE" sz="1800" dirty="0">
              <a:solidFill>
                <a:schemeClr val="tx1"/>
              </a:solidFill>
            </a:endParaRPr>
          </a:p>
        </p:txBody>
      </p:sp>
      <p:sp>
        <p:nvSpPr>
          <p:cNvPr id="5" name="Textfeld 4"/>
          <p:cNvSpPr txBox="1"/>
          <p:nvPr/>
        </p:nvSpPr>
        <p:spPr>
          <a:xfrm>
            <a:off x="323528" y="1412776"/>
            <a:ext cx="8496944" cy="4539704"/>
          </a:xfrm>
          <a:prstGeom prst="rect">
            <a:avLst/>
          </a:prstGeom>
          <a:noFill/>
        </p:spPr>
        <p:txBody>
          <a:bodyPr wrap="square" rtlCol="0">
            <a:spAutoFit/>
          </a:bodyPr>
          <a:lstStyle/>
          <a:p>
            <a:r>
              <a:rPr lang="de-DE" sz="2800" b="1" dirty="0"/>
              <a:t>Selbstbehauptung ist die Fähigkeit, sich nach außen </a:t>
            </a:r>
            <a:r>
              <a:rPr lang="de-DE" sz="2800" b="1" dirty="0" smtClean="0"/>
              <a:t>hin </a:t>
            </a:r>
            <a:r>
              <a:rPr lang="de-DE" sz="2800" b="1" dirty="0"/>
              <a:t>der eigenen Grenzen und Rechte bewusst zu sein und diese kommunizieren zu können. </a:t>
            </a:r>
            <a:endParaRPr lang="de-DE" dirty="0" smtClean="0"/>
          </a:p>
          <a:p>
            <a:endParaRPr lang="de-DE" sz="900" dirty="0"/>
          </a:p>
          <a:p>
            <a:r>
              <a:rPr lang="de-DE" sz="2800" b="1" dirty="0" smtClean="0"/>
              <a:t>Die </a:t>
            </a:r>
            <a:r>
              <a:rPr lang="de-DE" sz="2800" b="1" dirty="0"/>
              <a:t>Selbstbehauptung ist eine soziale und kommunikative Fertigkeit, die auf halbem Weg zwischen Passivität und Aggressivität eingeordnet wird. Häufig wird sie fälschlicherweise mit dieser letzten Eigenschaft gleichgesetzt, da Selbstbehauptung bedeutet, unsere Position souverän und beharrlich </a:t>
            </a:r>
            <a:r>
              <a:rPr lang="de-DE" sz="2800" b="1" dirty="0" smtClean="0"/>
              <a:t>durchzusetzen.</a:t>
            </a:r>
            <a:endParaRPr lang="de-DE" sz="2800" b="1" dirty="0"/>
          </a:p>
        </p:txBody>
      </p:sp>
    </p:spTree>
    <p:extLst>
      <p:ext uri="{BB962C8B-B14F-4D97-AF65-F5344CB8AC3E}">
        <p14:creationId xmlns:p14="http://schemas.microsoft.com/office/powerpoint/2010/main" val="35703600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71600" y="476672"/>
            <a:ext cx="7200800" cy="841248"/>
          </a:xfrm>
        </p:spPr>
        <p:txBody>
          <a:bodyPr/>
          <a:lstStyle/>
          <a:p>
            <a:pPr algn="ctr"/>
            <a:r>
              <a:rPr lang="de-DE" b="1" spc="300" dirty="0">
                <a:solidFill>
                  <a:srgbClr val="0070C0"/>
                </a:solidFill>
              </a:rPr>
              <a:t>ZUM SELBSTBILD GEHÖREN</a:t>
            </a:r>
            <a:endParaRPr lang="de-DE" dirty="0"/>
          </a:p>
        </p:txBody>
      </p:sp>
      <p:sp>
        <p:nvSpPr>
          <p:cNvPr id="3" name="Fußzeilenplatzhalter 2"/>
          <p:cNvSpPr>
            <a:spLocks noGrp="1"/>
          </p:cNvSpPr>
          <p:nvPr>
            <p:ph type="ftr" sz="quarter" idx="11"/>
          </p:nvPr>
        </p:nvSpPr>
        <p:spPr/>
        <p:txBody>
          <a:bodyPr/>
          <a:lstStyle/>
          <a:p>
            <a:r>
              <a:rPr lang="de-DE" smtClean="0"/>
              <a:t>1</a:t>
            </a:r>
            <a:endParaRPr lang="de-DE"/>
          </a:p>
        </p:txBody>
      </p:sp>
      <p:sp>
        <p:nvSpPr>
          <p:cNvPr id="4" name="Foliennummernplatzhalter 3"/>
          <p:cNvSpPr>
            <a:spLocks noGrp="1"/>
          </p:cNvSpPr>
          <p:nvPr>
            <p:ph type="sldNum" sz="quarter" idx="12"/>
          </p:nvPr>
        </p:nvSpPr>
        <p:spPr>
          <a:xfrm>
            <a:off x="3923928" y="6165304"/>
            <a:ext cx="762000" cy="244475"/>
          </a:xfrm>
        </p:spPr>
        <p:txBody>
          <a:bodyPr/>
          <a:lstStyle/>
          <a:p>
            <a:fld id="{EA0C565E-351D-4EC4-85EE-C64F188A5EF2}" type="slidenum">
              <a:rPr lang="de-DE" sz="2000" smtClean="0">
                <a:solidFill>
                  <a:schemeClr val="tx1"/>
                </a:solidFill>
              </a:rPr>
              <a:t>3</a:t>
            </a:fld>
            <a:endParaRPr lang="de-DE" sz="2000" dirty="0">
              <a:solidFill>
                <a:schemeClr val="tx1"/>
              </a:solidFill>
            </a:endParaRPr>
          </a:p>
        </p:txBody>
      </p:sp>
      <p:sp>
        <p:nvSpPr>
          <p:cNvPr id="5" name="Textfeld 4"/>
          <p:cNvSpPr txBox="1"/>
          <p:nvPr/>
        </p:nvSpPr>
        <p:spPr>
          <a:xfrm>
            <a:off x="323528" y="1556792"/>
            <a:ext cx="8496944" cy="4524315"/>
          </a:xfrm>
          <a:prstGeom prst="rect">
            <a:avLst/>
          </a:prstGeom>
          <a:noFill/>
        </p:spPr>
        <p:txBody>
          <a:bodyPr wrap="square" rtlCol="0">
            <a:spAutoFit/>
          </a:bodyPr>
          <a:lstStyle/>
          <a:p>
            <a:pPr marL="285750" lvl="0" indent="-285750">
              <a:buFont typeface="Arial" panose="020B0604020202020204" pitchFamily="34" charset="0"/>
              <a:buChar char="•"/>
            </a:pPr>
            <a:r>
              <a:rPr lang="de-DE" sz="2400" b="1" dirty="0"/>
              <a:t>wer wir sind (Name, Alter, Geschlecht, Ausbildung, Beruf ...)</a:t>
            </a:r>
          </a:p>
          <a:p>
            <a:pPr marL="285750" lvl="0" indent="-285750">
              <a:buFont typeface="Arial" panose="020B0604020202020204" pitchFamily="34" charset="0"/>
              <a:buChar char="•"/>
            </a:pPr>
            <a:r>
              <a:rPr lang="de-DE" sz="2400" b="1" dirty="0"/>
              <a:t>wie wir unseren Körper sehen und bewerten, welche Körperwahrnehmung wir haben</a:t>
            </a:r>
          </a:p>
          <a:p>
            <a:pPr marL="285750" lvl="0" indent="-285750">
              <a:buFont typeface="Arial" panose="020B0604020202020204" pitchFamily="34" charset="0"/>
              <a:buChar char="•"/>
            </a:pPr>
            <a:r>
              <a:rPr lang="de-DE" sz="2400" b="1" dirty="0"/>
              <a:t>welche Talente, Fähigkeiten und Fertigkeiten wir an uns erkennen</a:t>
            </a:r>
          </a:p>
          <a:p>
            <a:pPr marL="285750" lvl="0" indent="-285750">
              <a:buFont typeface="Arial" panose="020B0604020202020204" pitchFamily="34" charset="0"/>
              <a:buChar char="•"/>
            </a:pPr>
            <a:r>
              <a:rPr lang="de-DE" sz="2400" b="1" dirty="0">
                <a:solidFill>
                  <a:schemeClr val="tx2"/>
                </a:solidFill>
              </a:rPr>
              <a:t>Welche Bedürfnisse wir haben</a:t>
            </a:r>
          </a:p>
          <a:p>
            <a:pPr marL="285750" lvl="0" indent="-285750">
              <a:buFont typeface="Arial" panose="020B0604020202020204" pitchFamily="34" charset="0"/>
              <a:buChar char="•"/>
            </a:pPr>
            <a:r>
              <a:rPr lang="de-DE" sz="2400" b="1" dirty="0"/>
              <a:t>welche Wünsche und Ziele wir haben</a:t>
            </a:r>
          </a:p>
          <a:p>
            <a:pPr marL="285750" lvl="0" indent="-285750">
              <a:buFont typeface="Arial" panose="020B0604020202020204" pitchFamily="34" charset="0"/>
              <a:buChar char="•"/>
            </a:pPr>
            <a:r>
              <a:rPr lang="de-DE" sz="2400" b="1" dirty="0"/>
              <a:t>welche Wertvorstellungen wir haben wir haben</a:t>
            </a:r>
          </a:p>
          <a:p>
            <a:pPr marL="285750" lvl="0" indent="-285750">
              <a:buFont typeface="Arial" panose="020B0604020202020204" pitchFamily="34" charset="0"/>
              <a:buChar char="•"/>
            </a:pPr>
            <a:r>
              <a:rPr lang="de-DE" sz="2400" b="1" dirty="0"/>
              <a:t>welche Erfahrungen wir gemacht haben</a:t>
            </a:r>
          </a:p>
          <a:p>
            <a:pPr marL="285750" lvl="0" indent="-285750">
              <a:buFont typeface="Arial" panose="020B0604020202020204" pitchFamily="34" charset="0"/>
              <a:buChar char="•"/>
            </a:pPr>
            <a:r>
              <a:rPr lang="de-DE" sz="2400" b="1" dirty="0"/>
              <a:t>welchen Besitz, welche Werte und welchen Status wir haben</a:t>
            </a:r>
          </a:p>
          <a:p>
            <a:pPr marL="285750" lvl="0" indent="-285750">
              <a:buFont typeface="Arial" panose="020B0604020202020204" pitchFamily="34" charset="0"/>
              <a:buChar char="•"/>
            </a:pPr>
            <a:r>
              <a:rPr lang="de-DE" sz="2400" b="1" dirty="0"/>
              <a:t>welche Beziehungen wir haben und wir sie einschätzen</a:t>
            </a:r>
          </a:p>
          <a:p>
            <a:pPr marL="285750" lvl="0" indent="-285750">
              <a:buFont typeface="Arial" panose="020B0604020202020204" pitchFamily="34" charset="0"/>
              <a:buChar char="•"/>
            </a:pPr>
            <a:r>
              <a:rPr lang="de-DE" sz="2400" b="1" dirty="0"/>
              <a:t>welche Interessen wir haben.</a:t>
            </a:r>
          </a:p>
        </p:txBody>
      </p:sp>
    </p:spTree>
    <p:extLst>
      <p:ext uri="{BB962C8B-B14F-4D97-AF65-F5344CB8AC3E}">
        <p14:creationId xmlns:p14="http://schemas.microsoft.com/office/powerpoint/2010/main" val="6849488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de-DE" b="1" spc="300" dirty="0">
                <a:solidFill>
                  <a:srgbClr val="0070C0"/>
                </a:solidFill>
              </a:rPr>
              <a:t>DAS POSITIVE </a:t>
            </a:r>
            <a:r>
              <a:rPr lang="de-DE" b="1" spc="300" dirty="0" smtClean="0">
                <a:solidFill>
                  <a:srgbClr val="0070C0"/>
                </a:solidFill>
              </a:rPr>
              <a:t>SELBSTBILD</a:t>
            </a:r>
            <a:endParaRPr lang="de-DE" dirty="0"/>
          </a:p>
        </p:txBody>
      </p:sp>
      <p:sp>
        <p:nvSpPr>
          <p:cNvPr id="3" name="Fußzeilenplatzhalter 2"/>
          <p:cNvSpPr>
            <a:spLocks noGrp="1"/>
          </p:cNvSpPr>
          <p:nvPr>
            <p:ph type="ftr" sz="quarter" idx="11"/>
          </p:nvPr>
        </p:nvSpPr>
        <p:spPr/>
        <p:txBody>
          <a:bodyPr/>
          <a:lstStyle/>
          <a:p>
            <a:r>
              <a:rPr lang="de-DE" smtClean="0"/>
              <a:t>1</a:t>
            </a:r>
            <a:endParaRPr lang="de-DE"/>
          </a:p>
        </p:txBody>
      </p:sp>
      <p:sp>
        <p:nvSpPr>
          <p:cNvPr id="4" name="Foliennummernplatzhalter 3"/>
          <p:cNvSpPr>
            <a:spLocks noGrp="1"/>
          </p:cNvSpPr>
          <p:nvPr>
            <p:ph type="sldNum" sz="quarter" idx="12"/>
          </p:nvPr>
        </p:nvSpPr>
        <p:spPr>
          <a:xfrm>
            <a:off x="3995936" y="6286391"/>
            <a:ext cx="762000" cy="244475"/>
          </a:xfrm>
        </p:spPr>
        <p:txBody>
          <a:bodyPr/>
          <a:lstStyle/>
          <a:p>
            <a:fld id="{EA0C565E-351D-4EC4-85EE-C64F188A5EF2}" type="slidenum">
              <a:rPr lang="de-DE" sz="1800" smtClean="0">
                <a:solidFill>
                  <a:schemeClr val="tx1"/>
                </a:solidFill>
              </a:rPr>
              <a:t>4</a:t>
            </a:fld>
            <a:endParaRPr lang="de-DE" sz="1800" dirty="0">
              <a:solidFill>
                <a:schemeClr val="tx1"/>
              </a:solidFill>
            </a:endParaRPr>
          </a:p>
        </p:txBody>
      </p:sp>
      <p:sp>
        <p:nvSpPr>
          <p:cNvPr id="5" name="Textfeld 4"/>
          <p:cNvSpPr txBox="1"/>
          <p:nvPr/>
        </p:nvSpPr>
        <p:spPr>
          <a:xfrm>
            <a:off x="435761" y="1268760"/>
            <a:ext cx="8280920" cy="5139869"/>
          </a:xfrm>
          <a:prstGeom prst="rect">
            <a:avLst/>
          </a:prstGeom>
          <a:noFill/>
        </p:spPr>
        <p:txBody>
          <a:bodyPr wrap="square" rtlCol="0">
            <a:spAutoFit/>
          </a:bodyPr>
          <a:lstStyle/>
          <a:p>
            <a:r>
              <a:rPr lang="de-DE" sz="2400" b="1" dirty="0">
                <a:solidFill>
                  <a:srgbClr val="006D2F"/>
                </a:solidFill>
              </a:rPr>
              <a:t>N</a:t>
            </a:r>
            <a:r>
              <a:rPr lang="de-DE" sz="2800" b="1" dirty="0">
                <a:solidFill>
                  <a:srgbClr val="006D2F"/>
                </a:solidFill>
              </a:rPr>
              <a:t>ur mit einem positiven Selbstbild ist es möglich, ein erfülltes und befriedigendes Leben zu führen</a:t>
            </a:r>
            <a:r>
              <a:rPr lang="de-DE" sz="2800" dirty="0">
                <a:solidFill>
                  <a:srgbClr val="006D2F"/>
                </a:solidFill>
              </a:rPr>
              <a:t>.</a:t>
            </a:r>
            <a:r>
              <a:rPr lang="de-DE" sz="2800" dirty="0">
                <a:solidFill>
                  <a:srgbClr val="00B050"/>
                </a:solidFill>
              </a:rPr>
              <a:t/>
            </a:r>
            <a:br>
              <a:rPr lang="de-DE" sz="2800" dirty="0">
                <a:solidFill>
                  <a:srgbClr val="00B050"/>
                </a:solidFill>
              </a:rPr>
            </a:br>
            <a:endParaRPr lang="de-DE" sz="1200" dirty="0">
              <a:solidFill>
                <a:srgbClr val="00B050"/>
              </a:solidFill>
            </a:endParaRPr>
          </a:p>
          <a:p>
            <a:r>
              <a:rPr lang="de-DE" sz="2800" b="1" dirty="0"/>
              <a:t>Ein positives Selbstbild legt die vorhandenen Talente und Fähigkeiten frei und erlaubt es uns, diese zu nutzen. Wenn wir gering von uns denken, können wir zwar großen materiellen und persönlichen Erfolg haben, aber wir können diesen nicht genießen. Wir können darauf nicht </a:t>
            </a:r>
            <a:r>
              <a:rPr lang="de-DE" sz="2800" b="1" dirty="0">
                <a:solidFill>
                  <a:schemeClr val="tx2"/>
                </a:solidFill>
              </a:rPr>
              <a:t>stolz</a:t>
            </a:r>
            <a:r>
              <a:rPr lang="de-DE" sz="2800" b="1" dirty="0"/>
              <a:t> sein, weil wir das Gefühl haben, den Erfolg nicht verdient zu haben. Und wir leben ständig in der Angst, das Erreichte wieder zu verlieren.</a:t>
            </a:r>
          </a:p>
        </p:txBody>
      </p:sp>
    </p:spTree>
    <p:extLst>
      <p:ext uri="{BB962C8B-B14F-4D97-AF65-F5344CB8AC3E}">
        <p14:creationId xmlns:p14="http://schemas.microsoft.com/office/powerpoint/2010/main" val="30757348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332656"/>
            <a:ext cx="8686800" cy="841248"/>
          </a:xfrm>
        </p:spPr>
        <p:txBody>
          <a:bodyPr>
            <a:normAutofit/>
          </a:bodyPr>
          <a:lstStyle/>
          <a:p>
            <a:pPr algn="ctr"/>
            <a:r>
              <a:rPr lang="de-DE" b="1" spc="300" dirty="0">
                <a:solidFill>
                  <a:srgbClr val="0070C0"/>
                </a:solidFill>
                <a:effectLst/>
              </a:rPr>
              <a:t>Funktionen des </a:t>
            </a:r>
            <a:r>
              <a:rPr lang="de-DE" b="1" spc="300" dirty="0" smtClean="0">
                <a:solidFill>
                  <a:srgbClr val="0070C0"/>
                </a:solidFill>
                <a:effectLst/>
              </a:rPr>
              <a:t>Selbstbildes</a:t>
            </a:r>
            <a:endParaRPr lang="de-DE" dirty="0"/>
          </a:p>
        </p:txBody>
      </p:sp>
      <p:sp>
        <p:nvSpPr>
          <p:cNvPr id="4" name="Foliennummernplatzhalter 3"/>
          <p:cNvSpPr>
            <a:spLocks noGrp="1"/>
          </p:cNvSpPr>
          <p:nvPr>
            <p:ph type="sldNum" sz="quarter" idx="12"/>
          </p:nvPr>
        </p:nvSpPr>
        <p:spPr>
          <a:xfrm>
            <a:off x="4139952" y="6381328"/>
            <a:ext cx="762000" cy="244475"/>
          </a:xfrm>
        </p:spPr>
        <p:txBody>
          <a:bodyPr/>
          <a:lstStyle/>
          <a:p>
            <a:fld id="{EA0C565E-351D-4EC4-85EE-C64F188A5EF2}" type="slidenum">
              <a:rPr lang="de-DE" sz="1800" smtClean="0">
                <a:solidFill>
                  <a:schemeClr val="tx1"/>
                </a:solidFill>
              </a:rPr>
              <a:t>5</a:t>
            </a:fld>
            <a:endParaRPr lang="de-DE" sz="1800" dirty="0">
              <a:solidFill>
                <a:schemeClr val="tx1"/>
              </a:solidFill>
            </a:endParaRPr>
          </a:p>
        </p:txBody>
      </p:sp>
      <p:sp>
        <p:nvSpPr>
          <p:cNvPr id="5" name="Textfeld 4"/>
          <p:cNvSpPr txBox="1"/>
          <p:nvPr/>
        </p:nvSpPr>
        <p:spPr>
          <a:xfrm>
            <a:off x="251520" y="1412776"/>
            <a:ext cx="8784976" cy="4893647"/>
          </a:xfrm>
          <a:prstGeom prst="rect">
            <a:avLst/>
          </a:prstGeom>
          <a:noFill/>
        </p:spPr>
        <p:txBody>
          <a:bodyPr wrap="square" rtlCol="0">
            <a:spAutoFit/>
          </a:bodyPr>
          <a:lstStyle/>
          <a:p>
            <a:r>
              <a:rPr lang="de-DE" sz="2800" b="1" dirty="0"/>
              <a:t>Neben äußeren Einflüssen und Erwartungen ist es das Selbstbild, das in einem gewissen Grade das </a:t>
            </a:r>
            <a:r>
              <a:rPr lang="de-DE" sz="2800" b="1" dirty="0" smtClean="0"/>
              <a:t>Denken , Fühlen, und Verhalten einer </a:t>
            </a:r>
            <a:r>
              <a:rPr lang="de-DE" sz="2800" b="1" dirty="0"/>
              <a:t>Person steuert</a:t>
            </a:r>
            <a:r>
              <a:rPr lang="de-DE" sz="2800" b="1" dirty="0" smtClean="0"/>
              <a:t>.</a:t>
            </a:r>
          </a:p>
          <a:p>
            <a:r>
              <a:rPr lang="de-DE" sz="3200" b="1" dirty="0" smtClean="0">
                <a:solidFill>
                  <a:srgbClr val="00682F"/>
                </a:solidFill>
              </a:rPr>
              <a:t>Das Selbstbild enthält verschiedene Faktoren:</a:t>
            </a:r>
          </a:p>
          <a:p>
            <a:pPr marL="457200" indent="-457200">
              <a:buFont typeface="Arial" panose="020B0604020202020204" pitchFamily="34" charset="0"/>
              <a:buChar char="•"/>
            </a:pPr>
            <a:r>
              <a:rPr lang="de-DE" sz="2400" b="1" dirty="0"/>
              <a:t>Wertigkeit: positiv, negativ, ambivalent </a:t>
            </a:r>
            <a:r>
              <a:rPr lang="de-DE" sz="2400" b="1" dirty="0" smtClean="0"/>
              <a:t>zwiespältig.</a:t>
            </a:r>
          </a:p>
          <a:p>
            <a:pPr marL="457200" indent="-457200">
              <a:buFont typeface="Arial" panose="020B0604020202020204" pitchFamily="34" charset="0"/>
              <a:buChar char="•"/>
            </a:pPr>
            <a:r>
              <a:rPr lang="de-DE" sz="2400" b="1" dirty="0"/>
              <a:t>Zum einen wird darunter das aktive, durch innere Denkvorgänge herbeigeführte, Erkennen der eigenen Persönlichkeit verstanden. Die Frage: „Wer oder was bin ich?“ kann als Ergebnis dieses Denkvorgangs beantwortet werden</a:t>
            </a:r>
            <a:r>
              <a:rPr lang="de-DE" sz="2400" b="1" dirty="0" smtClean="0"/>
              <a:t>.</a:t>
            </a:r>
          </a:p>
          <a:p>
            <a:pPr marL="457200" indent="-457200">
              <a:buFont typeface="Arial" panose="020B0604020202020204" pitchFamily="34" charset="0"/>
              <a:buChar char="•"/>
            </a:pPr>
            <a:r>
              <a:rPr lang="de-DE" sz="2400" b="1" dirty="0" smtClean="0"/>
              <a:t>Allgemein </a:t>
            </a:r>
            <a:r>
              <a:rPr lang="de-DE" sz="2400" b="1" dirty="0"/>
              <a:t>wird Selbstbewusstsein als das </a:t>
            </a:r>
            <a:r>
              <a:rPr lang="de-DE" sz="2400" b="1" dirty="0" err="1"/>
              <a:t>Überzeugtsein</a:t>
            </a:r>
            <a:r>
              <a:rPr lang="de-DE" sz="2400" b="1" dirty="0"/>
              <a:t> von seinen Fähigkeiten, von seinem Wert als Person, das sich besonders in selbstsicherem Auftreten ausdrückt.</a:t>
            </a:r>
          </a:p>
        </p:txBody>
      </p:sp>
    </p:spTree>
    <p:extLst>
      <p:ext uri="{BB962C8B-B14F-4D97-AF65-F5344CB8AC3E}">
        <p14:creationId xmlns:p14="http://schemas.microsoft.com/office/powerpoint/2010/main" val="5756506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spc="300" dirty="0" smtClean="0">
                <a:solidFill>
                  <a:srgbClr val="0070C0"/>
                </a:solidFill>
              </a:rPr>
              <a:t>Das negative Selbstbild</a:t>
            </a:r>
            <a:endParaRPr lang="de-DE" spc="300" dirty="0">
              <a:solidFill>
                <a:srgbClr val="0070C0"/>
              </a:solidFill>
            </a:endParaRPr>
          </a:p>
        </p:txBody>
      </p:sp>
      <p:sp>
        <p:nvSpPr>
          <p:cNvPr id="4" name="Foliennummernplatzhalter 3"/>
          <p:cNvSpPr>
            <a:spLocks noGrp="1"/>
          </p:cNvSpPr>
          <p:nvPr>
            <p:ph type="sldNum" sz="quarter" idx="12"/>
          </p:nvPr>
        </p:nvSpPr>
        <p:spPr>
          <a:xfrm>
            <a:off x="4355976" y="6381328"/>
            <a:ext cx="762000" cy="244475"/>
          </a:xfrm>
        </p:spPr>
        <p:txBody>
          <a:bodyPr/>
          <a:lstStyle/>
          <a:p>
            <a:fld id="{EA0C565E-351D-4EC4-85EE-C64F188A5EF2}" type="slidenum">
              <a:rPr lang="de-DE" sz="1800" smtClean="0">
                <a:solidFill>
                  <a:schemeClr val="tx1"/>
                </a:solidFill>
              </a:rPr>
              <a:t>6</a:t>
            </a:fld>
            <a:endParaRPr lang="de-DE" sz="1800" dirty="0">
              <a:solidFill>
                <a:schemeClr val="tx1"/>
              </a:solidFill>
            </a:endParaRPr>
          </a:p>
        </p:txBody>
      </p:sp>
      <p:sp>
        <p:nvSpPr>
          <p:cNvPr id="5" name="Textfeld 4"/>
          <p:cNvSpPr txBox="1"/>
          <p:nvPr/>
        </p:nvSpPr>
        <p:spPr>
          <a:xfrm>
            <a:off x="899592" y="1556792"/>
            <a:ext cx="7560840" cy="3108543"/>
          </a:xfrm>
          <a:prstGeom prst="rect">
            <a:avLst/>
          </a:prstGeom>
          <a:noFill/>
        </p:spPr>
        <p:txBody>
          <a:bodyPr wrap="square" rtlCol="0">
            <a:spAutoFit/>
          </a:bodyPr>
          <a:lstStyle/>
          <a:p>
            <a:r>
              <a:rPr lang="de-DE" sz="2800" b="1" dirty="0"/>
              <a:t>Unser Selbstbild entscheidet über </a:t>
            </a:r>
            <a:r>
              <a:rPr lang="de-DE" sz="2800" b="1" dirty="0" smtClean="0"/>
              <a:t>unser  Selbstwertgefühl.</a:t>
            </a:r>
          </a:p>
          <a:p>
            <a:r>
              <a:rPr lang="de-DE" sz="2800" b="1" dirty="0" smtClean="0"/>
              <a:t>Ein </a:t>
            </a:r>
            <a:r>
              <a:rPr lang="de-DE" sz="2800" b="1" dirty="0"/>
              <a:t>negatives Selbstbild </a:t>
            </a:r>
            <a:r>
              <a:rPr lang="de-DE" sz="2800" b="1" dirty="0" smtClean="0"/>
              <a:t>führt dazu</a:t>
            </a:r>
            <a:r>
              <a:rPr lang="de-DE" sz="2800" b="1" dirty="0"/>
              <a:t>, dass wir </a:t>
            </a:r>
            <a:r>
              <a:rPr lang="de-DE" sz="2800" b="1" dirty="0" smtClean="0">
                <a:solidFill>
                  <a:schemeClr val="tx2"/>
                </a:solidFill>
              </a:rPr>
              <a:t>Minderwertigkeitsgefühle</a:t>
            </a:r>
            <a:r>
              <a:rPr lang="de-DE" sz="2800" b="1" dirty="0" smtClean="0"/>
              <a:t> </a:t>
            </a:r>
            <a:r>
              <a:rPr lang="de-DE" sz="2800" b="1" dirty="0"/>
              <a:t>haben. Verständlich, </a:t>
            </a:r>
            <a:r>
              <a:rPr lang="de-DE" sz="2800" b="1" dirty="0" smtClean="0"/>
              <a:t/>
            </a:r>
            <a:br>
              <a:rPr lang="de-DE" sz="2800" b="1" dirty="0" smtClean="0"/>
            </a:br>
            <a:r>
              <a:rPr lang="de-DE" sz="2800" b="1" dirty="0" smtClean="0"/>
              <a:t>dass </a:t>
            </a:r>
            <a:r>
              <a:rPr lang="de-DE" sz="2800" b="1" dirty="0"/>
              <a:t>ein negatives Selbstbild auch sehr negative Auswirkungen auf unser Selbstvertrauen hat</a:t>
            </a:r>
            <a:r>
              <a:rPr lang="de-DE" sz="2800" b="1" dirty="0" smtClean="0"/>
              <a:t>.</a:t>
            </a:r>
          </a:p>
          <a:p>
            <a:endParaRPr lang="de-DE" sz="2800" dirty="0"/>
          </a:p>
        </p:txBody>
      </p:sp>
    </p:spTree>
    <p:extLst>
      <p:ext uri="{BB962C8B-B14F-4D97-AF65-F5344CB8AC3E}">
        <p14:creationId xmlns:p14="http://schemas.microsoft.com/office/powerpoint/2010/main" val="15184666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620688"/>
            <a:ext cx="8686800" cy="1296144"/>
          </a:xfrm>
        </p:spPr>
        <p:txBody>
          <a:bodyPr>
            <a:normAutofit/>
          </a:bodyPr>
          <a:lstStyle/>
          <a:p>
            <a:pPr algn="ctr"/>
            <a:r>
              <a:rPr lang="de-DE" b="1" dirty="0">
                <a:solidFill>
                  <a:srgbClr val="0070C0"/>
                </a:solidFill>
                <a:effectLst/>
              </a:rPr>
              <a:t>Aufbau eines gesunden und positiven </a:t>
            </a:r>
            <a:r>
              <a:rPr lang="de-DE" b="1" dirty="0" smtClean="0">
                <a:solidFill>
                  <a:srgbClr val="0070C0"/>
                </a:solidFill>
                <a:effectLst/>
              </a:rPr>
              <a:t>Selbstbildes</a:t>
            </a:r>
            <a:endParaRPr lang="de-DE" dirty="0"/>
          </a:p>
        </p:txBody>
      </p:sp>
      <p:sp>
        <p:nvSpPr>
          <p:cNvPr id="4" name="Foliennummernplatzhalter 3"/>
          <p:cNvSpPr>
            <a:spLocks noGrp="1"/>
          </p:cNvSpPr>
          <p:nvPr>
            <p:ph type="sldNum" sz="quarter" idx="12"/>
          </p:nvPr>
        </p:nvSpPr>
        <p:spPr>
          <a:xfrm>
            <a:off x="4335016" y="6237312"/>
            <a:ext cx="762000" cy="244475"/>
          </a:xfrm>
        </p:spPr>
        <p:txBody>
          <a:bodyPr/>
          <a:lstStyle/>
          <a:p>
            <a:fld id="{EA0C565E-351D-4EC4-85EE-C64F188A5EF2}" type="slidenum">
              <a:rPr lang="de-DE" sz="1800" smtClean="0">
                <a:solidFill>
                  <a:schemeClr val="tx1"/>
                </a:solidFill>
              </a:rPr>
              <a:t>7</a:t>
            </a:fld>
            <a:endParaRPr lang="de-DE" sz="1800" dirty="0">
              <a:solidFill>
                <a:schemeClr val="tx1"/>
              </a:solidFill>
            </a:endParaRPr>
          </a:p>
        </p:txBody>
      </p:sp>
      <p:sp>
        <p:nvSpPr>
          <p:cNvPr id="5" name="Textfeld 4"/>
          <p:cNvSpPr txBox="1"/>
          <p:nvPr/>
        </p:nvSpPr>
        <p:spPr>
          <a:xfrm>
            <a:off x="539552" y="2276872"/>
            <a:ext cx="8352928" cy="3539430"/>
          </a:xfrm>
          <a:prstGeom prst="rect">
            <a:avLst/>
          </a:prstGeom>
          <a:noFill/>
        </p:spPr>
        <p:txBody>
          <a:bodyPr wrap="square" rtlCol="0">
            <a:spAutoFit/>
          </a:bodyPr>
          <a:lstStyle/>
          <a:p>
            <a:r>
              <a:rPr lang="de-DE" sz="2800" b="1" dirty="0" smtClean="0"/>
              <a:t>Unser </a:t>
            </a:r>
            <a:r>
              <a:rPr lang="de-DE" sz="2800" b="1" dirty="0"/>
              <a:t>Selbstbild und </a:t>
            </a:r>
            <a:r>
              <a:rPr lang="de-DE" sz="2800" b="1" dirty="0" smtClean="0"/>
              <a:t>unser </a:t>
            </a:r>
            <a:r>
              <a:rPr lang="de-DE" sz="2800" b="1" dirty="0"/>
              <a:t>Selbstwertgefühl </a:t>
            </a:r>
            <a:r>
              <a:rPr lang="de-DE" sz="2800" b="1" dirty="0" smtClean="0"/>
              <a:t>sind veränderbar.</a:t>
            </a:r>
            <a:br>
              <a:rPr lang="de-DE" sz="2800" b="1" dirty="0" smtClean="0"/>
            </a:br>
            <a:r>
              <a:rPr lang="de-DE" sz="2800" b="1" dirty="0" smtClean="0"/>
              <a:t> </a:t>
            </a:r>
          </a:p>
          <a:p>
            <a:r>
              <a:rPr lang="de-DE" sz="2800" b="1" dirty="0"/>
              <a:t>Wir haben gelernt, schlecht von uns zu denken. Wir können deshalb lernen, uns ein neues Bild von uns und unseren Fähigkeiten anzueignen. Wir können lernen, uns mit anderen Augen zu sehen und so unser Selbstbild verbessern und stärken.</a:t>
            </a:r>
          </a:p>
        </p:txBody>
      </p:sp>
    </p:spTree>
    <p:extLst>
      <p:ext uri="{BB962C8B-B14F-4D97-AF65-F5344CB8AC3E}">
        <p14:creationId xmlns:p14="http://schemas.microsoft.com/office/powerpoint/2010/main" val="36988420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99592" y="457200"/>
            <a:ext cx="7416824" cy="841248"/>
          </a:xfrm>
        </p:spPr>
        <p:txBody>
          <a:bodyPr>
            <a:normAutofit/>
          </a:bodyPr>
          <a:lstStyle/>
          <a:p>
            <a:pPr algn="ctr"/>
            <a:r>
              <a:rPr lang="de-DE" b="1" spc="600" dirty="0" smtClean="0">
                <a:solidFill>
                  <a:srgbClr val="0070C0"/>
                </a:solidFill>
                <a:effectLst/>
              </a:rPr>
              <a:t>Fremdbild</a:t>
            </a:r>
            <a:endParaRPr lang="de-DE" spc="600" dirty="0">
              <a:solidFill>
                <a:srgbClr val="0070C0"/>
              </a:solidFill>
            </a:endParaRPr>
          </a:p>
        </p:txBody>
      </p:sp>
      <p:sp>
        <p:nvSpPr>
          <p:cNvPr id="4" name="Foliennummernplatzhalter 3"/>
          <p:cNvSpPr>
            <a:spLocks noGrp="1"/>
          </p:cNvSpPr>
          <p:nvPr>
            <p:ph type="sldNum" sz="quarter" idx="12"/>
          </p:nvPr>
        </p:nvSpPr>
        <p:spPr>
          <a:xfrm>
            <a:off x="4427984" y="6309320"/>
            <a:ext cx="762000" cy="244475"/>
          </a:xfrm>
        </p:spPr>
        <p:txBody>
          <a:bodyPr/>
          <a:lstStyle/>
          <a:p>
            <a:fld id="{EA0C565E-351D-4EC4-85EE-C64F188A5EF2}" type="slidenum">
              <a:rPr lang="de-DE" sz="1800" smtClean="0">
                <a:solidFill>
                  <a:schemeClr val="tx1"/>
                </a:solidFill>
              </a:rPr>
              <a:t>8</a:t>
            </a:fld>
            <a:endParaRPr lang="de-DE" sz="1800" dirty="0">
              <a:solidFill>
                <a:schemeClr val="tx1"/>
              </a:solidFill>
            </a:endParaRPr>
          </a:p>
        </p:txBody>
      </p:sp>
      <p:sp>
        <p:nvSpPr>
          <p:cNvPr id="5" name="Textfeld 4"/>
          <p:cNvSpPr txBox="1"/>
          <p:nvPr/>
        </p:nvSpPr>
        <p:spPr>
          <a:xfrm>
            <a:off x="673551" y="1556792"/>
            <a:ext cx="7930897" cy="4308872"/>
          </a:xfrm>
          <a:prstGeom prst="rect">
            <a:avLst/>
          </a:prstGeom>
          <a:noFill/>
        </p:spPr>
        <p:txBody>
          <a:bodyPr wrap="square" rtlCol="0">
            <a:spAutoFit/>
          </a:bodyPr>
          <a:lstStyle/>
          <a:p>
            <a:r>
              <a:rPr lang="de-DE" sz="3200" b="1" dirty="0" smtClean="0">
                <a:solidFill>
                  <a:srgbClr val="006D2F"/>
                </a:solidFill>
              </a:rPr>
              <a:t>Das Fremdbild sagt wie uns andere sehen!</a:t>
            </a:r>
            <a:r>
              <a:rPr lang="de-DE" sz="2800" b="1" dirty="0" smtClean="0"/>
              <a:t/>
            </a:r>
            <a:br>
              <a:rPr lang="de-DE" sz="2800" b="1" dirty="0" smtClean="0"/>
            </a:br>
            <a:endParaRPr lang="de-DE" sz="2800" b="1" dirty="0" smtClean="0"/>
          </a:p>
          <a:p>
            <a:r>
              <a:rPr lang="de-DE" sz="2800" b="1" dirty="0" smtClean="0"/>
              <a:t>Zwischen </a:t>
            </a:r>
            <a:r>
              <a:rPr lang="de-DE" sz="2800" b="1" dirty="0"/>
              <a:t>Selbstbild </a:t>
            </a:r>
            <a:r>
              <a:rPr lang="de-DE" sz="2800" b="1" dirty="0" smtClean="0"/>
              <a:t>und Fremdbild besteht ein wechselseitiger Zusammenhang. </a:t>
            </a:r>
            <a:r>
              <a:rPr lang="de-DE" sz="2800" b="1" dirty="0"/>
              <a:t>Es beinhaltet die Vorstellung über eine Person aus Sicht einer anderen Person, die durch Erfahrungen, Einstellungen und Stereotypen des Außenstehenden beeinflusst wird. Beide Bilder </a:t>
            </a:r>
            <a:r>
              <a:rPr lang="de-DE" sz="2800" b="1" dirty="0" smtClean="0"/>
              <a:t>verändern </a:t>
            </a:r>
            <a:r>
              <a:rPr lang="de-DE" sz="2800" b="1" dirty="0"/>
              <a:t>sich gegenseitig.</a:t>
            </a:r>
          </a:p>
          <a:p>
            <a:endParaRPr lang="de-DE" dirty="0"/>
          </a:p>
        </p:txBody>
      </p:sp>
    </p:spTree>
    <p:extLst>
      <p:ext uri="{BB962C8B-B14F-4D97-AF65-F5344CB8AC3E}">
        <p14:creationId xmlns:p14="http://schemas.microsoft.com/office/powerpoint/2010/main" val="3433000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b="1" spc="600" dirty="0">
                <a:solidFill>
                  <a:srgbClr val="0070C0"/>
                </a:solidFill>
                <a:effectLst/>
              </a:rPr>
              <a:t>Selbstbild und Fremdbild</a:t>
            </a:r>
            <a:endParaRPr lang="de-DE" spc="600" dirty="0">
              <a:solidFill>
                <a:srgbClr val="0070C0"/>
              </a:solidFill>
            </a:endParaRPr>
          </a:p>
        </p:txBody>
      </p:sp>
      <p:sp>
        <p:nvSpPr>
          <p:cNvPr id="3" name="Fußzeilenplatzhalter 2"/>
          <p:cNvSpPr>
            <a:spLocks noGrp="1"/>
          </p:cNvSpPr>
          <p:nvPr>
            <p:ph type="ftr" sz="quarter" idx="11"/>
          </p:nvPr>
        </p:nvSpPr>
        <p:spPr/>
        <p:txBody>
          <a:bodyPr/>
          <a:lstStyle/>
          <a:p>
            <a:r>
              <a:rPr lang="de-DE" smtClean="0"/>
              <a:t>1</a:t>
            </a:r>
            <a:endParaRPr lang="de-DE"/>
          </a:p>
        </p:txBody>
      </p:sp>
      <p:sp>
        <p:nvSpPr>
          <p:cNvPr id="4" name="Foliennummernplatzhalter 3"/>
          <p:cNvSpPr>
            <a:spLocks noGrp="1"/>
          </p:cNvSpPr>
          <p:nvPr>
            <p:ph type="sldNum" sz="quarter" idx="12"/>
          </p:nvPr>
        </p:nvSpPr>
        <p:spPr>
          <a:xfrm>
            <a:off x="4283968" y="6309320"/>
            <a:ext cx="762000" cy="244475"/>
          </a:xfrm>
        </p:spPr>
        <p:txBody>
          <a:bodyPr/>
          <a:lstStyle/>
          <a:p>
            <a:fld id="{EA0C565E-351D-4EC4-85EE-C64F188A5EF2}" type="slidenum">
              <a:rPr lang="de-DE" sz="1800" smtClean="0">
                <a:solidFill>
                  <a:schemeClr val="tx1"/>
                </a:solidFill>
              </a:rPr>
              <a:t>9</a:t>
            </a:fld>
            <a:endParaRPr lang="de-DE" sz="1800" dirty="0">
              <a:solidFill>
                <a:schemeClr val="tx1"/>
              </a:solidFill>
            </a:endParaRPr>
          </a:p>
        </p:txBody>
      </p:sp>
      <p:sp>
        <p:nvSpPr>
          <p:cNvPr id="5" name="Textfeld 4"/>
          <p:cNvSpPr txBox="1"/>
          <p:nvPr/>
        </p:nvSpPr>
        <p:spPr>
          <a:xfrm>
            <a:off x="251520" y="1268760"/>
            <a:ext cx="8640960" cy="4955203"/>
          </a:xfrm>
          <a:prstGeom prst="rect">
            <a:avLst/>
          </a:prstGeom>
          <a:noFill/>
        </p:spPr>
        <p:txBody>
          <a:bodyPr wrap="square" rtlCol="0">
            <a:spAutoFit/>
          </a:bodyPr>
          <a:lstStyle/>
          <a:p>
            <a:r>
              <a:rPr lang="de-DE" sz="3200" b="1" dirty="0">
                <a:solidFill>
                  <a:srgbClr val="00682F"/>
                </a:solidFill>
              </a:rPr>
              <a:t>Wie wir uns und andere </a:t>
            </a:r>
            <a:r>
              <a:rPr lang="de-DE" sz="3200" b="1" dirty="0" smtClean="0">
                <a:solidFill>
                  <a:srgbClr val="00682F"/>
                </a:solidFill>
              </a:rPr>
              <a:t>uns sehen</a:t>
            </a:r>
          </a:p>
          <a:p>
            <a:r>
              <a:rPr lang="de-DE" sz="2800" b="1" dirty="0"/>
              <a:t>Wie wir uns selbst sehen, ist von vielen Faktoren abhängig und unterliegt sowohl Schwankungen als auch im Laufe unseres Lebens diversen Wandlungen. Das Selbstbild orientiert sich stark an dem Ideal- oder Wunschbild, also dem, wie wir sein wollen. </a:t>
            </a:r>
            <a:endParaRPr lang="de-DE" sz="2800" b="1" dirty="0" smtClean="0"/>
          </a:p>
          <a:p>
            <a:r>
              <a:rPr lang="de-DE" sz="2800" b="1" dirty="0"/>
              <a:t>Ein Fremdbild hingegen ist das Bild, das sich andere über uns machen, beziehungsweise das Bild, das sich diese Person über andere macht. Es setzt sich zusammen aus den Wahrnehmungen, Bewertungen und Gefühlen, die andere der Person gegenüber haben</a:t>
            </a:r>
            <a:r>
              <a:rPr lang="de-DE" sz="3200" b="1" dirty="0" smtClean="0"/>
              <a:t>.</a:t>
            </a:r>
            <a:endParaRPr lang="de-DE" sz="3200" b="1" dirty="0"/>
          </a:p>
        </p:txBody>
      </p:sp>
    </p:spTree>
    <p:extLst>
      <p:ext uri="{BB962C8B-B14F-4D97-AF65-F5344CB8AC3E}">
        <p14:creationId xmlns:p14="http://schemas.microsoft.com/office/powerpoint/2010/main" val="35213085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tis">
  <a:themeElements>
    <a:clrScheme name="Metis">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Metis">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ti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spDef>
      <a:spPr/>
      <a:bodyPr/>
      <a:lstStyle/>
      <a:style>
        <a:lnRef idx="2">
          <a:schemeClr val="accent1"/>
        </a:lnRef>
        <a:fillRef idx="1">
          <a:schemeClr val="lt1"/>
        </a:fillRef>
        <a:effectRef idx="0">
          <a:schemeClr val="accent1"/>
        </a:effectRef>
        <a:fontRef idx="minor">
          <a:schemeClr val="dk1"/>
        </a:fontRef>
      </a:style>
    </a:spDef>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0</TotalTime>
  <Words>987</Words>
  <Application>Microsoft Office PowerPoint</Application>
  <PresentationFormat>Bildschirmpräsentation (4:3)</PresentationFormat>
  <Paragraphs>133</Paragraphs>
  <Slides>21</Slides>
  <Notes>0</Notes>
  <HiddenSlides>0</HiddenSlides>
  <MMClips>0</MMClips>
  <ScaleCrop>false</ScaleCrop>
  <HeadingPairs>
    <vt:vector size="4" baseType="variant">
      <vt:variant>
        <vt:lpstr>Design</vt:lpstr>
      </vt:variant>
      <vt:variant>
        <vt:i4>1</vt:i4>
      </vt:variant>
      <vt:variant>
        <vt:lpstr>Folientitel</vt:lpstr>
      </vt:variant>
      <vt:variant>
        <vt:i4>21</vt:i4>
      </vt:variant>
    </vt:vector>
  </HeadingPairs>
  <TitlesOfParts>
    <vt:vector size="22" baseType="lpstr">
      <vt:lpstr>Metis</vt:lpstr>
      <vt:lpstr>S e l b s t b i l d</vt:lpstr>
      <vt:lpstr>Unser Selbstbild</vt:lpstr>
      <vt:lpstr>ZUM SELBSTBILD GEHÖREN</vt:lpstr>
      <vt:lpstr>DAS POSITIVE SELBSTBILD</vt:lpstr>
      <vt:lpstr>Funktionen des Selbstbildes</vt:lpstr>
      <vt:lpstr>Das negative Selbstbild</vt:lpstr>
      <vt:lpstr>Aufbau eines gesunden und positiven Selbstbildes</vt:lpstr>
      <vt:lpstr>Fremdbild</vt:lpstr>
      <vt:lpstr>Selbstbild und Fremdbild</vt:lpstr>
      <vt:lpstr>Selbstbild - Fremdbild - Analyse</vt:lpstr>
      <vt:lpstr>Selbsteinschätzung</vt:lpstr>
      <vt:lpstr>Stabiles  Selbstbild</vt:lpstr>
      <vt:lpstr>Selbstdarstellung</vt:lpstr>
      <vt:lpstr>Selbstwertgefühl</vt:lpstr>
      <vt:lpstr>Selbstvertrauen</vt:lpstr>
      <vt:lpstr>Selbstvertrauen aufbauen</vt:lpstr>
      <vt:lpstr>Selbstbewusstsein</vt:lpstr>
      <vt:lpstr>Selbstliebe</vt:lpstr>
      <vt:lpstr>Selbstsicherheit</vt:lpstr>
      <vt:lpstr>Selbstzweifel</vt:lpstr>
      <vt:lpstr>Selbstbehauptung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r k a n u m S e l b s t b i l d</dc:title>
  <dc:creator>G Poppe</dc:creator>
  <cp:lastModifiedBy>G Poppe</cp:lastModifiedBy>
  <cp:revision>65</cp:revision>
  <dcterms:created xsi:type="dcterms:W3CDTF">2020-10-20T16:40:49Z</dcterms:created>
  <dcterms:modified xsi:type="dcterms:W3CDTF">2020-11-16T14:22:32Z</dcterms:modified>
</cp:coreProperties>
</file>